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</p:sldMasterIdLst>
  <p:notesMasterIdLst>
    <p:notesMasterId r:id="rId4"/>
  </p:notesMasterIdLst>
  <p:sldIdLst>
    <p:sldId id="256" r:id="rId3"/>
    <p:sldId id="264" r:id="rId5"/>
    <p:sldId id="269" r:id="rId6"/>
    <p:sldId id="276" r:id="rId7"/>
    <p:sldId id="285" r:id="rId8"/>
    <p:sldId id="284" r:id="rId9"/>
    <p:sldId id="287" r:id="rId10"/>
    <p:sldId id="296" r:id="rId11"/>
    <p:sldId id="304" r:id="rId12"/>
    <p:sldId id="306" r:id="rId13"/>
    <p:sldId id="310" r:id="rId14"/>
    <p:sldId id="312" r:id="rId15"/>
    <p:sldId id="307" r:id="rId16"/>
    <p:sldId id="317" r:id="rId17"/>
    <p:sldId id="319" r:id="rId18"/>
    <p:sldId id="321" r:id="rId19"/>
    <p:sldId id="323" r:id="rId20"/>
    <p:sldId id="326" r:id="rId21"/>
    <p:sldId id="330" r:id="rId22"/>
    <p:sldId id="331" r:id="rId23"/>
    <p:sldId id="332" r:id="rId24"/>
    <p:sldId id="333" r:id="rId25"/>
    <p:sldId id="334" r:id="rId26"/>
    <p:sldId id="335" r:id="rId27"/>
    <p:sldId id="337" r:id="rId28"/>
    <p:sldId id="374" r:id="rId29"/>
    <p:sldId id="341" r:id="rId30"/>
    <p:sldId id="349" r:id="rId31"/>
    <p:sldId id="350" r:id="rId32"/>
    <p:sldId id="351" r:id="rId33"/>
    <p:sldId id="352" r:id="rId34"/>
    <p:sldId id="353" r:id="rId35"/>
    <p:sldId id="367" r:id="rId36"/>
    <p:sldId id="368" r:id="rId37"/>
    <p:sldId id="369" r:id="rId38"/>
    <p:sldId id="354" r:id="rId39"/>
    <p:sldId id="365" r:id="rId40"/>
    <p:sldId id="366" r:id="rId41"/>
    <p:sldId id="363" r:id="rId42"/>
    <p:sldId id="355" r:id="rId43"/>
    <p:sldId id="263" r:id="rId44"/>
    <p:sldId id="401" r:id="rId45"/>
    <p:sldId id="370" r:id="rId46"/>
    <p:sldId id="402" r:id="rId47"/>
  </p:sldIdLst>
  <p:sldSz cx="9144000" cy="51435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D7FF"/>
    <a:srgbClr val="FFB7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0" Type="http://schemas.openxmlformats.org/officeDocument/2006/relationships/tableStyles" Target="tableStyles.xml"/><Relationship Id="rId5" Type="http://schemas.openxmlformats.org/officeDocument/2006/relationships/slide" Target="slides/slide2.xml"/><Relationship Id="rId49" Type="http://schemas.openxmlformats.org/officeDocument/2006/relationships/viewProps" Target="viewProps.xml"/><Relationship Id="rId48" Type="http://schemas.openxmlformats.org/officeDocument/2006/relationships/presProps" Target="presProps.xml"/><Relationship Id="rId47" Type="http://schemas.openxmlformats.org/officeDocument/2006/relationships/slide" Target="slides/slide44.xml"/><Relationship Id="rId46" Type="http://schemas.openxmlformats.org/officeDocument/2006/relationships/slide" Target="slides/slide43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notesMaster" Target="notesMasters/notesMaster1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/>
              <a:t>안녕하세요. 이번 세션에서는 커널을 해킹하여 시그널을 추적하는 것에 대해 이야기하겠습니다.</a:t>
            </a:r>
            <a:endParaRPr lang="ko-KR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e7162bb31a_0_70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e7162bb31a_0_70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예를 들면 전혀 상관없는 프로세스</a:t>
            </a:r>
            <a:r>
              <a:rPr lang="ko-KR" altLang="en-US"/>
              <a:t>들이</a:t>
            </a:r>
            <a:r>
              <a:rPr lang="en-US"/>
              <a:t> </a:t>
            </a:r>
            <a:r>
              <a:rPr lang="ko-KR" altLang="en-US"/>
              <a:t>자식</a:t>
            </a:r>
            <a:r>
              <a:rPr lang="en-US"/>
              <a:t>에게 시그널을 보내는 경우도 있고 부모가 보낸 시그널을 받지 못하는 상황도 생</a:t>
            </a:r>
            <a:r>
              <a:rPr lang="ko-KR" altLang="en-US"/>
              <a:t>길수</a:t>
            </a:r>
            <a:r>
              <a:rPr lang="en-US" altLang="ko-KR"/>
              <a:t> </a:t>
            </a:r>
            <a:r>
              <a:rPr lang="ko-KR" altLang="en-US"/>
              <a:t>있어요</a:t>
            </a:r>
            <a:r>
              <a:rPr lang="en-US"/>
              <a:t>.</a:t>
            </a: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e7162bb31a_0_70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e7162bb31a_0_70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>시그널과 관련된 문제가 생겼을때 분석하는 방법을 알면 </a:t>
            </a:r>
            <a:r>
              <a:rPr lang="ko-KR"/>
              <a:t>손쉽게</a:t>
            </a:r>
            <a:r>
              <a:rPr lang="en-US" altLang="ko-KR"/>
              <a:t> </a:t>
            </a:r>
            <a:r>
              <a:rPr lang="ko-KR"/>
              <a:t>해결할</a:t>
            </a:r>
            <a:r>
              <a:rPr lang="en-US" altLang="ko-KR"/>
              <a:t> </a:t>
            </a:r>
            <a:r>
              <a:rPr lang="ko-KR"/>
              <a:t>수</a:t>
            </a:r>
            <a:r>
              <a:rPr lang="en-US" altLang="ko-KR"/>
              <a:t> </a:t>
            </a:r>
            <a:r>
              <a:rPr lang="ko-KR"/>
              <a:t>있는데</a:t>
            </a:r>
            <a:endParaRPr lang="ko-K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e7162bb31a_0_70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e7162bb31a_0_70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>
                <a:sym typeface="+mn-ea"/>
              </a:rPr>
              <a:t>도대체</a:t>
            </a:r>
            <a:r>
              <a:rPr lang="en-US" altLang="ko-KR">
                <a:sym typeface="+mn-ea"/>
              </a:rPr>
              <a:t> </a:t>
            </a:r>
            <a:r>
              <a:rPr>
                <a:sym typeface="+mn-ea"/>
              </a:rPr>
              <a:t>어떻게 해야할까요?</a:t>
            </a:r>
            <a:endParaRPr>
              <a:sym typeface="+mn-ea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e7162bb31a_0_70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e7162bb31a_0_70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>몇가지 툴을 이용해서 </a:t>
            </a:r>
            <a:r>
              <a:rPr lang="ko-KR"/>
              <a:t>이러한</a:t>
            </a:r>
            <a:r>
              <a:rPr lang="en-US" altLang="ko-KR"/>
              <a:t> </a:t>
            </a:r>
            <a:r>
              <a:t>문제점</a:t>
            </a:r>
            <a:r>
              <a:rPr lang="ko-KR"/>
              <a:t>들</a:t>
            </a:r>
            <a:r>
              <a:t>을 분석할 수 있어요.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e7162bb31a_0_1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e7162bb31a_0_1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/>
              <a:t>첫번째는</a:t>
            </a:r>
            <a:r>
              <a:rPr lang="en-US" altLang="ko-KR"/>
              <a:t> </a:t>
            </a:r>
            <a:r>
              <a:rPr lang="ko-KR" altLang="en-US"/>
              <a:t>여러분들이</a:t>
            </a:r>
            <a:r>
              <a:rPr lang="en-US" altLang="ko-KR"/>
              <a:t> </a:t>
            </a:r>
            <a:r>
              <a:rPr lang="ko-KR" altLang="en-US"/>
              <a:t>아는</a:t>
            </a:r>
            <a:r>
              <a:rPr lang="en-US" altLang="ko-KR"/>
              <a:t> </a:t>
            </a:r>
            <a:r>
              <a:rPr lang="ko-KR" altLang="en-US"/>
              <a:t>툴인데요</a:t>
            </a:r>
            <a:r>
              <a:rPr lang="en-US" altLang="ko-KR"/>
              <a:t>. GDB</a:t>
            </a:r>
            <a:r>
              <a:rPr lang="ko-KR" altLang="en-US"/>
              <a:t>는</a:t>
            </a:r>
            <a:r>
              <a:rPr lang="en-US" altLang="ko-KR"/>
              <a:t> line by line debugger</a:t>
            </a:r>
            <a:r>
              <a:rPr lang="ko-KR" altLang="en-US"/>
              <a:t>이고</a:t>
            </a:r>
            <a:r>
              <a:rPr lang="en-US" altLang="ko-KR"/>
              <a:t> </a:t>
            </a:r>
            <a:r>
              <a:rPr lang="ko-KR" altLang="en-US"/>
              <a:t>프로세스에</a:t>
            </a:r>
            <a:r>
              <a:rPr lang="en-US" altLang="ko-KR"/>
              <a:t> attach</a:t>
            </a:r>
            <a:r>
              <a:rPr lang="ko-KR" altLang="en-US"/>
              <a:t>하면</a:t>
            </a:r>
            <a:r>
              <a:rPr lang="en-US" altLang="ko-KR"/>
              <a:t> </a:t>
            </a:r>
            <a:r>
              <a:rPr lang="ko-KR" altLang="en-US"/>
              <a:t>현재</a:t>
            </a:r>
            <a:r>
              <a:rPr lang="en-US" altLang="ko-KR"/>
              <a:t> </a:t>
            </a:r>
            <a:r>
              <a:rPr lang="ko-KR" altLang="en-US"/>
              <a:t>실행중인</a:t>
            </a:r>
            <a:r>
              <a:rPr lang="en-US" altLang="ko-KR"/>
              <a:t> </a:t>
            </a:r>
            <a:r>
              <a:rPr lang="ko-KR" altLang="en-US"/>
              <a:t>부분을</a:t>
            </a:r>
            <a:r>
              <a:rPr lang="en-US" altLang="ko-KR"/>
              <a:t> line by line</a:t>
            </a:r>
            <a:r>
              <a:rPr lang="ko-KR" altLang="en-US"/>
              <a:t>으로</a:t>
            </a:r>
            <a:r>
              <a:rPr lang="en-US" altLang="ko-KR"/>
              <a:t> </a:t>
            </a:r>
            <a:r>
              <a:rPr lang="ko-KR" altLang="en-US"/>
              <a:t>확인할</a:t>
            </a:r>
            <a:r>
              <a:rPr lang="en-US" altLang="ko-KR"/>
              <a:t> </a:t>
            </a:r>
            <a:r>
              <a:rPr lang="ko-KR" altLang="en-US"/>
              <a:t>수</a:t>
            </a:r>
            <a:r>
              <a:rPr lang="en-US" altLang="ko-KR"/>
              <a:t> </a:t>
            </a:r>
            <a:r>
              <a:rPr lang="ko-KR" altLang="en-US"/>
              <a:t>있어요</a:t>
            </a:r>
            <a:r>
              <a:rPr lang="en-US" altLang="ko-KR"/>
              <a:t>.</a:t>
            </a:r>
            <a:endParaRPr lang="en-US" altLang="ko-K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e7162bb31a_0_1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e7162bb31a_0_1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/>
              <a:t>그</a:t>
            </a:r>
            <a:r>
              <a:rPr lang="en-US" altLang="ko-KR"/>
              <a:t> </a:t>
            </a:r>
            <a:r>
              <a:rPr lang="ko-KR"/>
              <a:t>다음은</a:t>
            </a:r>
            <a:r>
              <a:rPr lang="en-US" altLang="ko-KR"/>
              <a:t> strace</a:t>
            </a:r>
            <a:r>
              <a:rPr lang="ko-KR" altLang="en-US"/>
              <a:t>인데</a:t>
            </a:r>
            <a:r>
              <a:rPr lang="en-US" altLang="ko-KR"/>
              <a:t> strace</a:t>
            </a:r>
            <a:r>
              <a:rPr lang="ko-KR" altLang="en-US"/>
              <a:t>같은</a:t>
            </a:r>
            <a:r>
              <a:rPr lang="en-US" altLang="ko-KR"/>
              <a:t> </a:t>
            </a:r>
            <a:r>
              <a:rPr lang="ko-KR" altLang="en-US"/>
              <a:t>경우에는</a:t>
            </a:r>
            <a:r>
              <a:rPr lang="en-US" altLang="ko-KR"/>
              <a:t> gdb</a:t>
            </a:r>
            <a:r>
              <a:rPr lang="ko-KR" altLang="en-US"/>
              <a:t>보다</a:t>
            </a:r>
            <a:r>
              <a:rPr lang="en-US" altLang="ko-KR"/>
              <a:t> </a:t>
            </a:r>
            <a:r>
              <a:rPr lang="ko-KR" altLang="en-US"/>
              <a:t>경량화되어</a:t>
            </a:r>
            <a:r>
              <a:rPr lang="en-US" altLang="ko-KR"/>
              <a:t> </a:t>
            </a:r>
            <a:r>
              <a:rPr lang="ko-KR" altLang="en-US"/>
              <a:t>있고</a:t>
            </a:r>
            <a:r>
              <a:rPr lang="en-US" altLang="ko-KR"/>
              <a:t> syscall</a:t>
            </a:r>
            <a:r>
              <a:rPr lang="ko-KR" altLang="en-US"/>
              <a:t>과</a:t>
            </a:r>
            <a:r>
              <a:rPr lang="en-US" altLang="ko-KR"/>
              <a:t> signal</a:t>
            </a:r>
            <a:r>
              <a:rPr lang="ko-KR" altLang="en-US"/>
              <a:t>만</a:t>
            </a:r>
            <a:r>
              <a:rPr lang="en-US" altLang="ko-KR"/>
              <a:t> </a:t>
            </a:r>
            <a:r>
              <a:rPr lang="ko-KR" altLang="en-US"/>
              <a:t>트레이싱할</a:t>
            </a:r>
            <a:r>
              <a:rPr lang="en-US" altLang="ko-KR"/>
              <a:t> </a:t>
            </a:r>
            <a:r>
              <a:rPr lang="ko-KR" altLang="en-US"/>
              <a:t>수</a:t>
            </a:r>
            <a:r>
              <a:rPr lang="en-US" altLang="ko-KR"/>
              <a:t> </a:t>
            </a:r>
            <a:r>
              <a:rPr lang="ko-KR" altLang="en-US"/>
              <a:t>있도록</a:t>
            </a:r>
            <a:r>
              <a:rPr lang="en-US" altLang="ko-KR"/>
              <a:t> </a:t>
            </a:r>
            <a:r>
              <a:rPr lang="ko-KR" altLang="en-US"/>
              <a:t>설계되었어요</a:t>
            </a:r>
            <a:r>
              <a:rPr lang="en-US" altLang="ko-KR"/>
              <a:t>.</a:t>
            </a:r>
            <a:endParaRPr lang="en-US" altLang="ko-K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e7162bb31a_0_1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e7162bb31a_0_1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/>
              <a:t>세번째는</a:t>
            </a:r>
            <a:r>
              <a:rPr lang="en-US" altLang="ko-KR"/>
              <a:t> ftrace</a:t>
            </a:r>
            <a:r>
              <a:rPr lang="ko-KR" altLang="en-US"/>
              <a:t>라고</a:t>
            </a:r>
            <a:r>
              <a:rPr lang="en-US" altLang="ko-KR"/>
              <a:t> </a:t>
            </a:r>
            <a:r>
              <a:rPr lang="ko-KR" altLang="en-US"/>
              <a:t>하는</a:t>
            </a:r>
            <a:r>
              <a:rPr lang="en-US" altLang="ko-KR"/>
              <a:t> </a:t>
            </a:r>
            <a:r>
              <a:rPr lang="ko-KR" altLang="en-US"/>
              <a:t>툴인데요</a:t>
            </a:r>
            <a:r>
              <a:rPr lang="en-US" altLang="ko-KR"/>
              <a:t>. ftrace</a:t>
            </a:r>
            <a:r>
              <a:rPr lang="ko-KR" altLang="en-US"/>
              <a:t>는</a:t>
            </a:r>
            <a:r>
              <a:rPr lang="en-US" altLang="ko-KR"/>
              <a:t> gdb</a:t>
            </a:r>
            <a:r>
              <a:rPr lang="ko-KR" altLang="en-US"/>
              <a:t>와</a:t>
            </a:r>
            <a:r>
              <a:rPr lang="en-US" altLang="ko-KR"/>
              <a:t> strace</a:t>
            </a:r>
            <a:r>
              <a:rPr lang="ko-KR" altLang="en-US"/>
              <a:t>와는</a:t>
            </a:r>
            <a:r>
              <a:rPr lang="en-US" altLang="ko-KR"/>
              <a:t> </a:t>
            </a:r>
            <a:r>
              <a:rPr lang="ko-KR" altLang="en-US"/>
              <a:t>다르게</a:t>
            </a:r>
            <a:r>
              <a:rPr lang="en-US" altLang="ko-KR"/>
              <a:t> </a:t>
            </a:r>
            <a:r>
              <a:rPr lang="ko-KR" altLang="en-US"/>
              <a:t>시스템</a:t>
            </a:r>
            <a:r>
              <a:rPr lang="en-US" altLang="ko-KR"/>
              <a:t> </a:t>
            </a:r>
            <a:r>
              <a:rPr lang="ko-KR" altLang="en-US"/>
              <a:t>전역적으로</a:t>
            </a:r>
            <a:r>
              <a:rPr lang="en-US" altLang="ko-KR"/>
              <a:t> </a:t>
            </a:r>
            <a:r>
              <a:rPr lang="ko-KR" altLang="en-US"/>
              <a:t>트레이스가</a:t>
            </a:r>
            <a:r>
              <a:rPr lang="en-US" altLang="ko-KR"/>
              <a:t> </a:t>
            </a:r>
            <a:r>
              <a:rPr lang="ko-KR" altLang="en-US"/>
              <a:t>가능하고</a:t>
            </a:r>
            <a:r>
              <a:rPr lang="en-US" altLang="ko-KR"/>
              <a:t> </a:t>
            </a:r>
            <a:r>
              <a:rPr lang="ko-KR" altLang="en-US"/>
              <a:t>커널에서</a:t>
            </a:r>
            <a:r>
              <a:rPr lang="en-US" altLang="ko-KR"/>
              <a:t> </a:t>
            </a:r>
            <a:r>
              <a:rPr lang="ko-KR" altLang="en-US"/>
              <a:t>발생하는</a:t>
            </a:r>
            <a:r>
              <a:rPr lang="en-US" altLang="ko-KR"/>
              <a:t> </a:t>
            </a:r>
            <a:r>
              <a:rPr lang="ko-KR" altLang="en-US"/>
              <a:t>대부분의</a:t>
            </a:r>
            <a:r>
              <a:rPr lang="en-US" altLang="ko-KR"/>
              <a:t> event</a:t>
            </a:r>
            <a:r>
              <a:rPr lang="ko-KR" altLang="en-US"/>
              <a:t>에</a:t>
            </a:r>
            <a:r>
              <a:rPr lang="en-US" altLang="ko-KR"/>
              <a:t> </a:t>
            </a:r>
            <a:r>
              <a:rPr lang="ko-KR" altLang="en-US"/>
              <a:t>대해</a:t>
            </a:r>
            <a:r>
              <a:rPr lang="en-US" altLang="ko-KR"/>
              <a:t> </a:t>
            </a:r>
            <a:r>
              <a:rPr lang="ko-KR" altLang="en-US"/>
              <a:t>분석이</a:t>
            </a:r>
            <a:r>
              <a:rPr lang="en-US" altLang="ko-KR"/>
              <a:t> </a:t>
            </a:r>
            <a:r>
              <a:rPr lang="ko-KR" altLang="en-US"/>
              <a:t>가능해요</a:t>
            </a:r>
            <a:r>
              <a:rPr lang="en-US" altLang="ko-KR"/>
              <a:t>.</a:t>
            </a:r>
            <a:endParaRPr lang="en-US" altLang="ko-K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e7162bb31a_0_1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e7162bb31a_0_1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/>
              <a:t>그</a:t>
            </a:r>
            <a:r>
              <a:rPr lang="en-US" altLang="ko-KR"/>
              <a:t> </a:t>
            </a:r>
            <a:r>
              <a:rPr lang="ko-KR"/>
              <a:t>외에</a:t>
            </a:r>
            <a:r>
              <a:rPr lang="en-US" altLang="ko-KR"/>
              <a:t> </a:t>
            </a:r>
            <a:r>
              <a:rPr lang="ko-KR"/>
              <a:t>제가</a:t>
            </a:r>
            <a:r>
              <a:rPr lang="en-US" altLang="ko-KR"/>
              <a:t> </a:t>
            </a:r>
            <a:r>
              <a:rPr lang="ko-KR"/>
              <a:t>모르는</a:t>
            </a:r>
            <a:r>
              <a:rPr lang="en-US" altLang="ko-KR"/>
              <a:t> </a:t>
            </a:r>
            <a:r>
              <a:rPr lang="ko-KR"/>
              <a:t>테크닉들이</a:t>
            </a:r>
            <a:r>
              <a:rPr lang="en-US" altLang="ko-KR"/>
              <a:t> </a:t>
            </a:r>
            <a:r>
              <a:rPr lang="ko-KR"/>
              <a:t>많이</a:t>
            </a:r>
            <a:r>
              <a:rPr lang="en-US" altLang="ko-KR"/>
              <a:t> </a:t>
            </a:r>
            <a:r>
              <a:rPr lang="ko-KR"/>
              <a:t>있겠죠</a:t>
            </a:r>
            <a:r>
              <a:rPr lang="en-US" altLang="ko-KR"/>
              <a:t>.</a:t>
            </a:r>
            <a:endParaRPr lang="en-US" altLang="ko-K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e7162bb31a_0_70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e7162bb31a_0_70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/>
              <a:t>그런데</a:t>
            </a:r>
            <a:r>
              <a:rPr lang="en-US" altLang="ko-KR"/>
              <a:t> </a:t>
            </a:r>
            <a:r>
              <a:rPr lang="ko-KR"/>
              <a:t>만약에</a:t>
            </a:r>
            <a:endParaRPr lang="ko-K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e7162bb31a_0_70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e7162bb31a_0_70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/>
              <a:t>앞에</a:t>
            </a:r>
            <a:r>
              <a:rPr lang="en-US" altLang="ko-KR"/>
              <a:t> </a:t>
            </a:r>
            <a:r>
              <a:rPr lang="ko-KR"/>
              <a:t>보여드렸던</a:t>
            </a:r>
            <a:r>
              <a:rPr lang="en-US" altLang="ko-KR"/>
              <a:t> </a:t>
            </a:r>
            <a:r>
              <a:rPr lang="ko-KR"/>
              <a:t>이</a:t>
            </a:r>
            <a:r>
              <a:rPr lang="en-US" altLang="ko-KR"/>
              <a:t> </a:t>
            </a:r>
            <a:r>
              <a:rPr lang="ko-KR"/>
              <a:t>상황이</a:t>
            </a:r>
            <a:endParaRPr lang="ko-K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e7162bb31a_0_1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e7162bb31a_0_1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/>
              <a:t>제</a:t>
            </a:r>
            <a:r>
              <a:rPr lang="en-US" altLang="ko-KR"/>
              <a:t> </a:t>
            </a:r>
            <a:r>
              <a:rPr lang="ko-KR"/>
              <a:t>이름은</a:t>
            </a:r>
            <a:r>
              <a:rPr lang="en-US" altLang="ko-KR"/>
              <a:t> </a:t>
            </a:r>
            <a:r>
              <a:rPr lang="ko-KR"/>
              <a:t>안이수라고</a:t>
            </a:r>
            <a:r>
              <a:rPr lang="en-US" altLang="ko-KR"/>
              <a:t> </a:t>
            </a:r>
            <a:r>
              <a:rPr lang="ko-KR"/>
              <a:t>하구요</a:t>
            </a:r>
            <a:r>
              <a:t>. 현재 무선 공유기 회사에서 엔지니어로 일하고 있습니다. 2018년부터 2년간 GNOME에서 컨트리뷰터로 활동했고 현재는 커널과 관련된 연구를 진행하고 있습니다.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e7162bb31a_0_70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e7162bb31a_0_70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/>
              <a:t>시스템이</a:t>
            </a:r>
            <a:r>
              <a:rPr lang="en-US" altLang="ko-KR"/>
              <a:t> </a:t>
            </a:r>
            <a:r>
              <a:rPr lang="ko-KR"/>
              <a:t>부팅할</a:t>
            </a:r>
            <a:r>
              <a:rPr lang="en-US" altLang="ko-KR"/>
              <a:t> </a:t>
            </a:r>
            <a:r>
              <a:rPr lang="ko-KR"/>
              <a:t>때</a:t>
            </a:r>
            <a:r>
              <a:rPr lang="en-US" altLang="ko-KR"/>
              <a:t> </a:t>
            </a:r>
            <a:r>
              <a:rPr lang="ko-KR"/>
              <a:t>발생한다면</a:t>
            </a:r>
            <a:r>
              <a:rPr lang="en-US" altLang="ko-KR"/>
              <a:t> </a:t>
            </a:r>
            <a:r>
              <a:t>고려해야할게 더 많아지거든요.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e7162bb31a_0_1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e7162bb31a_0_1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/>
              <a:t>gdb</a:t>
            </a:r>
            <a:r>
              <a:rPr lang="ko-KR" altLang="en-US"/>
              <a:t>나</a:t>
            </a:r>
            <a:r>
              <a:rPr lang="en-US" altLang="ko-KR"/>
              <a:t> strace, ftrace</a:t>
            </a:r>
            <a:r>
              <a:rPr lang="ko-KR" altLang="en-US"/>
              <a:t>같은</a:t>
            </a:r>
            <a:r>
              <a:rPr lang="en-US" altLang="ko-KR"/>
              <a:t> </a:t>
            </a:r>
            <a:r>
              <a:rPr lang="ko-KR" altLang="en-US"/>
              <a:t>툴들은</a:t>
            </a:r>
            <a:r>
              <a:rPr lang="en-US" altLang="ko-KR"/>
              <a:t> fs</a:t>
            </a:r>
            <a:r>
              <a:rPr lang="ko-KR" altLang="en-US"/>
              <a:t>내에</a:t>
            </a:r>
            <a:r>
              <a:rPr lang="en-US" altLang="ko-KR"/>
              <a:t> </a:t>
            </a:r>
            <a:r>
              <a:rPr lang="ko-KR" altLang="en-US"/>
              <a:t>저장되어</a:t>
            </a:r>
            <a:r>
              <a:rPr lang="en-US" altLang="ko-KR"/>
              <a:t> </a:t>
            </a:r>
            <a:r>
              <a:rPr lang="ko-KR" altLang="en-US"/>
              <a:t>있는데</a:t>
            </a:r>
            <a:r>
              <a:rPr lang="en-US" altLang="ko-KR"/>
              <a:t> </a:t>
            </a:r>
            <a:r>
              <a:rPr lang="ko-KR" altLang="en-US"/>
              <a:t>문제가</a:t>
            </a:r>
            <a:r>
              <a:rPr lang="en-US" altLang="ko-KR"/>
              <a:t> </a:t>
            </a:r>
            <a:r>
              <a:rPr lang="ko-KR" altLang="en-US"/>
              <a:t>발생하는</a:t>
            </a:r>
            <a:r>
              <a:rPr lang="en-US" altLang="ko-KR"/>
              <a:t> </a:t>
            </a:r>
            <a:r>
              <a:rPr lang="ko-KR" altLang="en-US"/>
              <a:t>시점에</a:t>
            </a:r>
            <a:r>
              <a:rPr lang="en-US" altLang="ko-KR"/>
              <a:t> </a:t>
            </a:r>
            <a:r>
              <a:rPr lang="ko-KR" altLang="en-US"/>
              <a:t>해당</a:t>
            </a:r>
            <a:r>
              <a:rPr lang="en-US" altLang="ko-KR"/>
              <a:t> Fs</a:t>
            </a:r>
            <a:r>
              <a:rPr lang="ko-KR" altLang="en-US"/>
              <a:t>이</a:t>
            </a:r>
            <a:r>
              <a:rPr lang="en-US" altLang="ko-KR"/>
              <a:t> </a:t>
            </a:r>
            <a:r>
              <a:rPr lang="ko-KR" altLang="en-US"/>
              <a:t>마운트중이라면</a:t>
            </a:r>
            <a:r>
              <a:rPr lang="en-US" altLang="ko-KR"/>
              <a:t> </a:t>
            </a:r>
            <a:r>
              <a:rPr lang="ko-KR" altLang="en-US"/>
              <a:t>사용하지</a:t>
            </a:r>
            <a:r>
              <a:rPr lang="en-US" altLang="ko-KR"/>
              <a:t> </a:t>
            </a:r>
            <a:r>
              <a:rPr lang="ko-KR" altLang="en-US"/>
              <a:t>못하구요</a:t>
            </a:r>
            <a:r>
              <a:rPr lang="en-US" altLang="ko-KR"/>
              <a:t>.</a:t>
            </a:r>
            <a:endParaRPr lang="en-US" altLang="ko-K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e7162bb31a_0_1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e7162bb31a_0_1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/>
              <a:t>타겟</a:t>
            </a:r>
            <a:r>
              <a:rPr lang="en-US" altLang="ko-KR"/>
              <a:t> </a:t>
            </a:r>
            <a:r>
              <a:rPr lang="ko-KR"/>
              <a:t>프로세스와</a:t>
            </a:r>
            <a:r>
              <a:rPr lang="en-US" altLang="ko-KR"/>
              <a:t> </a:t>
            </a:r>
            <a:r>
              <a:rPr lang="ko-KR"/>
              <a:t>디버거들간의</a:t>
            </a:r>
            <a:r>
              <a:rPr lang="en-US" altLang="ko-KR"/>
              <a:t> </a:t>
            </a:r>
            <a:r>
              <a:rPr lang="ko-KR"/>
              <a:t>실행</a:t>
            </a:r>
            <a:r>
              <a:rPr lang="en-US" altLang="ko-KR"/>
              <a:t> </a:t>
            </a:r>
            <a:r>
              <a:rPr lang="ko-KR"/>
              <a:t>순서도</a:t>
            </a:r>
            <a:r>
              <a:rPr lang="en-US" altLang="ko-KR"/>
              <a:t> </a:t>
            </a:r>
            <a:r>
              <a:rPr lang="ko-KR"/>
              <a:t>고려를</a:t>
            </a:r>
            <a:r>
              <a:rPr lang="en-US" altLang="ko-KR"/>
              <a:t> </a:t>
            </a:r>
            <a:r>
              <a:rPr lang="ko-KR"/>
              <a:t>해야돼요</a:t>
            </a:r>
            <a:r>
              <a:rPr lang="en-US" altLang="ko-KR"/>
              <a:t>. </a:t>
            </a:r>
            <a:r>
              <a:rPr lang="ko-KR" altLang="en-US"/>
              <a:t>예를들면</a:t>
            </a:r>
            <a:r>
              <a:rPr lang="en-US" altLang="ko-KR"/>
              <a:t> </a:t>
            </a:r>
            <a:r>
              <a:rPr lang="ko-KR" altLang="en-US"/>
              <a:t>타겟이</a:t>
            </a:r>
            <a:r>
              <a:rPr lang="en-US" altLang="ko-KR"/>
              <a:t> </a:t>
            </a:r>
            <a:r>
              <a:rPr lang="ko-KR" altLang="en-US"/>
              <a:t>실행되기전에</a:t>
            </a:r>
            <a:r>
              <a:rPr lang="en-US" altLang="ko-KR"/>
              <a:t> </a:t>
            </a:r>
            <a:r>
              <a:rPr lang="ko-KR" altLang="en-US"/>
              <a:t>디버거들을</a:t>
            </a:r>
            <a:r>
              <a:rPr lang="en-US" altLang="ko-KR"/>
              <a:t> </a:t>
            </a:r>
            <a:r>
              <a:rPr lang="ko-KR" altLang="en-US"/>
              <a:t>먼저</a:t>
            </a:r>
            <a:r>
              <a:rPr lang="en-US" altLang="ko-KR"/>
              <a:t> </a:t>
            </a:r>
            <a:r>
              <a:rPr lang="ko-KR" altLang="en-US"/>
              <a:t>실행시키게</a:t>
            </a:r>
            <a:r>
              <a:rPr lang="en-US" altLang="ko-KR"/>
              <a:t> </a:t>
            </a:r>
            <a:r>
              <a:rPr lang="ko-KR" altLang="en-US"/>
              <a:t>되면분석이</a:t>
            </a:r>
            <a:r>
              <a:rPr lang="en-US" altLang="ko-KR"/>
              <a:t> </a:t>
            </a:r>
            <a:r>
              <a:rPr lang="ko-KR" altLang="en-US"/>
              <a:t>불가능하겠죠</a:t>
            </a:r>
            <a:r>
              <a:rPr lang="en-US" altLang="ko-KR"/>
              <a:t>.</a:t>
            </a:r>
            <a:endParaRPr lang="en-US" altLang="ko-K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e7162bb31a_0_1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e7162bb31a_0_1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/>
              <a:t>또한</a:t>
            </a:r>
            <a:r>
              <a:rPr lang="en-US" altLang="ko-KR"/>
              <a:t> </a:t>
            </a:r>
            <a:r>
              <a:rPr lang="ko-KR"/>
              <a:t>임베디드</a:t>
            </a:r>
            <a:r>
              <a:rPr lang="en-US" altLang="ko-KR"/>
              <a:t> </a:t>
            </a:r>
            <a:r>
              <a:rPr lang="ko-KR"/>
              <a:t>시스템에서는</a:t>
            </a:r>
            <a:r>
              <a:rPr lang="en-US" altLang="ko-KR"/>
              <a:t> </a:t>
            </a:r>
            <a:r>
              <a:rPr lang="ko-KR"/>
              <a:t>보안을</a:t>
            </a:r>
            <a:r>
              <a:rPr lang="en-US" altLang="ko-KR"/>
              <a:t> </a:t>
            </a:r>
            <a:r>
              <a:rPr lang="ko-KR"/>
              <a:t>위해</a:t>
            </a:r>
            <a:r>
              <a:rPr lang="en-US" altLang="ko-KR"/>
              <a:t> </a:t>
            </a:r>
            <a:r>
              <a:rPr lang="ko-KR"/>
              <a:t>쉘</a:t>
            </a:r>
            <a:r>
              <a:rPr lang="en-US" altLang="ko-KR"/>
              <a:t> </a:t>
            </a:r>
            <a:r>
              <a:rPr lang="ko-KR"/>
              <a:t>접근을</a:t>
            </a:r>
            <a:r>
              <a:rPr lang="en-US" altLang="ko-KR"/>
              <a:t> </a:t>
            </a:r>
            <a:r>
              <a:rPr lang="ko-KR"/>
              <a:t>막아놓는데</a:t>
            </a:r>
            <a:r>
              <a:rPr lang="en-US" altLang="ko-KR"/>
              <a:t>, </a:t>
            </a:r>
            <a:r>
              <a:rPr lang="ko-KR" altLang="en-US"/>
              <a:t>이러한</a:t>
            </a:r>
            <a:r>
              <a:rPr lang="en-US" altLang="ko-KR"/>
              <a:t> </a:t>
            </a:r>
            <a:r>
              <a:rPr lang="ko-KR" altLang="en-US"/>
              <a:t>환경인</a:t>
            </a:r>
            <a:r>
              <a:rPr lang="en-US" altLang="ko-KR"/>
              <a:t> </a:t>
            </a:r>
            <a:r>
              <a:rPr lang="ko-KR" altLang="en-US"/>
              <a:t>경우에</a:t>
            </a:r>
            <a:r>
              <a:rPr lang="en-US" altLang="ko-KR"/>
              <a:t> </a:t>
            </a:r>
            <a:r>
              <a:rPr lang="ko-KR" altLang="en-US"/>
              <a:t>터미널을</a:t>
            </a:r>
            <a:r>
              <a:rPr lang="en-US" altLang="ko-KR"/>
              <a:t> </a:t>
            </a:r>
            <a:r>
              <a:rPr lang="ko-KR" altLang="en-US"/>
              <a:t>통해</a:t>
            </a:r>
            <a:r>
              <a:rPr lang="en-US" altLang="ko-KR"/>
              <a:t> </a:t>
            </a:r>
            <a:r>
              <a:rPr lang="ko-KR" altLang="en-US"/>
              <a:t>디버거를</a:t>
            </a:r>
            <a:r>
              <a:rPr lang="en-US" altLang="ko-KR"/>
              <a:t> </a:t>
            </a:r>
            <a:r>
              <a:rPr lang="ko-KR" altLang="en-US"/>
              <a:t>실행하기</a:t>
            </a:r>
            <a:r>
              <a:rPr lang="en-US" altLang="ko-KR"/>
              <a:t> </a:t>
            </a:r>
            <a:r>
              <a:rPr lang="ko-KR" altLang="en-US"/>
              <a:t>불가능하죠</a:t>
            </a:r>
            <a:r>
              <a:rPr lang="en-US" altLang="ko-KR"/>
              <a:t>.</a:t>
            </a:r>
            <a:endParaRPr lang="en-US" altLang="ko-K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e7162bb31a_0_1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e7162bb31a_0_1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/>
              <a:t>그</a:t>
            </a:r>
            <a:r>
              <a:rPr lang="en-US" altLang="ko-KR"/>
              <a:t> </a:t>
            </a:r>
            <a:r>
              <a:rPr lang="ko-KR"/>
              <a:t>외에도</a:t>
            </a:r>
            <a:r>
              <a:rPr lang="en-US" altLang="ko-KR"/>
              <a:t> </a:t>
            </a:r>
            <a:r>
              <a:rPr lang="ko-KR"/>
              <a:t>몇가지</a:t>
            </a:r>
            <a:r>
              <a:rPr lang="en-US" altLang="ko-KR"/>
              <a:t> </a:t>
            </a:r>
            <a:r>
              <a:rPr lang="ko-KR"/>
              <a:t>고려를</a:t>
            </a:r>
            <a:r>
              <a:rPr lang="en-US" altLang="ko-KR"/>
              <a:t> </a:t>
            </a:r>
            <a:r>
              <a:rPr lang="ko-KR"/>
              <a:t>해야하는게</a:t>
            </a:r>
            <a:r>
              <a:rPr lang="en-US" altLang="ko-KR"/>
              <a:t> </a:t>
            </a:r>
            <a:r>
              <a:rPr lang="ko-KR"/>
              <a:t>있을거구요</a:t>
            </a:r>
            <a:r>
              <a:rPr lang="en-US" altLang="ko-KR"/>
              <a:t>.</a:t>
            </a:r>
            <a:endParaRPr lang="en-US" altLang="ko-K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e7162bb31a_0_82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e7162bb31a_0_82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>문제, 그 본질도 아니고 다른 부분에 에너지를 쏟아야 하니까 머리도 아프고 너무 귀찮</a:t>
            </a:r>
            <a:r>
              <a:rPr lang="ko-KR"/>
              <a:t>아요</a:t>
            </a:r>
            <a:r>
              <a:rPr lang="en-US" altLang="ko-KR"/>
              <a:t>.</a:t>
            </a:r>
            <a:endParaRPr lang="en-US" altLang="ko-K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e7162bb31a_0_82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e7162bb31a_0_82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>그러지 말고 원래 본질적인 문제에만 집중에서 빨리 끝내</a:t>
            </a:r>
            <a:r>
              <a:rPr lang="ko-KR"/>
              <a:t>는게</a:t>
            </a:r>
            <a:r>
              <a:rPr lang="en-US" altLang="ko-KR"/>
              <a:t> </a:t>
            </a:r>
            <a:r>
              <a:rPr lang="ko-KR"/>
              <a:t>좋겠죠</a:t>
            </a:r>
            <a:r>
              <a:rPr lang="en-US" altLang="ko-KR"/>
              <a:t>?</a:t>
            </a:r>
            <a:endParaRPr lang="en-US" altLang="ko-K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e7162bb31a_0_82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e7162bb31a_0_82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>이 문제를 해결하기 위해 코드를 수정해야 하는게 맞다면 커널에 있는 시그널 처리 루틴에서 분석하는게 더 효율적이지 않을까요?</a:t>
            </a:r>
            <a:r>
              <a:rPr lang="en-US"/>
              <a:t> </a:t>
            </a:r>
            <a:r>
              <a:rPr lang="ko-KR" altLang="en-US"/>
              <a:t>저는</a:t>
            </a:r>
            <a:r>
              <a:rPr lang="en-US" altLang="ko-KR"/>
              <a:t> </a:t>
            </a:r>
            <a:r>
              <a:rPr lang="ko-KR" altLang="en-US"/>
              <a:t>이렇게</a:t>
            </a:r>
            <a:r>
              <a:rPr lang="en-US" altLang="ko-KR"/>
              <a:t> </a:t>
            </a:r>
            <a:r>
              <a:rPr lang="ko-KR" altLang="en-US"/>
              <a:t>생각해서</a:t>
            </a:r>
            <a:r>
              <a:rPr lang="en-US" altLang="ko-KR"/>
              <a:t> </a:t>
            </a:r>
            <a:r>
              <a:rPr lang="ko-KR" altLang="en-US"/>
              <a:t>접근하게</a:t>
            </a:r>
            <a:r>
              <a:rPr lang="en-US" altLang="ko-KR"/>
              <a:t> </a:t>
            </a:r>
            <a:r>
              <a:rPr lang="ko-KR" altLang="en-US"/>
              <a:t>되었구요</a:t>
            </a:r>
            <a:r>
              <a:rPr lang="en-US" altLang="ko-KR"/>
              <a:t>.</a:t>
            </a:r>
            <a:endParaRPr lang="en-US" altLang="ko-K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e7162bb31a_0_70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e7162bb31a_0_70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>다시 여기에 2개의 프로세스가 있고 부모가 자식한테 시그널을 보내고 있어요. 이는 유저레벨에서 본 시그널이 처리되는 과정이고요.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e7162bb31a_0_70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e7162bb31a_0_70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>실제로 커널은 이와 같아요. 부모는 kill syscall 을 통해 커널에게 시그널을 요청하고 커널은 시그널을 처리하여 자식에게 전달하게 돼죠.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e7162bb31a_0_70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e7162bb31a_0_70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>아마 </a:t>
            </a:r>
            <a:r>
              <a:rPr lang="ko-KR"/>
              <a:t>여기</a:t>
            </a:r>
            <a:r>
              <a:rPr lang="en-US" altLang="ko-KR"/>
              <a:t> </a:t>
            </a:r>
            <a:r>
              <a:rPr lang="ko-KR"/>
              <a:t>계신</a:t>
            </a:r>
            <a:r>
              <a:t>분들은 이미 시그널에 대해 알고 계실거에요. 시그널은 현재 리눅스에 존재하는 많은 inter-process communication 중에 하나인데요 간단</a:t>
            </a:r>
            <a:r>
              <a:rPr lang="ko-KR"/>
              <a:t>한</a:t>
            </a:r>
            <a:r>
              <a:t> 예제를 보여드리자면 ....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e7162bb31a_0_70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e7162bb31a_0_70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/>
              <a:t>이</a:t>
            </a:r>
            <a:r>
              <a:rPr lang="en-US" altLang="ko-KR"/>
              <a:t> </a:t>
            </a:r>
            <a:r>
              <a:rPr lang="ko-KR" altLang="en-US"/>
              <a:t>커널</a:t>
            </a:r>
            <a:r>
              <a:rPr lang="en-US" altLang="ko-KR"/>
              <a:t> </a:t>
            </a:r>
            <a:r>
              <a:rPr lang="ko-KR" altLang="en-US"/>
              <a:t>레벨을</a:t>
            </a:r>
            <a:r>
              <a:rPr lang="en-US" altLang="ko-KR"/>
              <a:t> </a:t>
            </a:r>
            <a:r>
              <a:rPr lang="ko-KR" altLang="en-US"/>
              <a:t>좀</a:t>
            </a:r>
            <a:r>
              <a:rPr lang="en-US" altLang="ko-KR"/>
              <a:t> </a:t>
            </a:r>
            <a:r>
              <a:rPr lang="ko-KR" altLang="en-US"/>
              <a:t>더</a:t>
            </a:r>
            <a:r>
              <a:rPr lang="en-US" altLang="ko-KR"/>
              <a:t> </a:t>
            </a:r>
            <a:r>
              <a:rPr lang="ko-KR" altLang="en-US"/>
              <a:t>세분화해보면</a:t>
            </a:r>
            <a:r>
              <a:rPr lang="en-US" altLang="ko-KR"/>
              <a:t> </a:t>
            </a:r>
            <a:r>
              <a:rPr lang="ko-KR" altLang="en-US"/>
              <a:t>다음처럼</a:t>
            </a:r>
            <a:r>
              <a:rPr lang="en-US" altLang="ko-KR"/>
              <a:t> </a:t>
            </a:r>
            <a:r>
              <a:rPr lang="ko-KR" altLang="en-US"/>
              <a:t>스테이지</a:t>
            </a:r>
            <a:r>
              <a:rPr lang="en-US" altLang="ko-KR"/>
              <a:t> 3</a:t>
            </a:r>
            <a:r>
              <a:rPr lang="ko-KR" altLang="en-US"/>
              <a:t>개로</a:t>
            </a:r>
            <a:r>
              <a:rPr lang="en-US" altLang="ko-KR"/>
              <a:t> </a:t>
            </a:r>
            <a:r>
              <a:rPr lang="ko-KR" altLang="en-US"/>
              <a:t>나눌수가</a:t>
            </a:r>
            <a:r>
              <a:rPr lang="en-US" altLang="ko-KR"/>
              <a:t> </a:t>
            </a:r>
            <a:r>
              <a:rPr lang="ko-KR" altLang="en-US"/>
              <a:t>있고요</a:t>
            </a:r>
            <a:r>
              <a:rPr lang="en-US" altLang="ko-KR"/>
              <a:t>.</a:t>
            </a:r>
            <a:endParaRPr lang="en-US" altLang="ko-K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e7162bb31a_0_70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e7162bb31a_0_70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/>
              <a:t>3</a:t>
            </a:r>
            <a:r>
              <a:rPr lang="ko-KR" altLang="en-US"/>
              <a:t>개의</a:t>
            </a:r>
            <a:r>
              <a:rPr lang="en-US" altLang="ko-KR"/>
              <a:t> </a:t>
            </a:r>
            <a:r>
              <a:rPr lang="ko-KR" altLang="en-US"/>
              <a:t>스테이지중에</a:t>
            </a:r>
            <a:r>
              <a:rPr lang="en-US" altLang="ko-KR"/>
              <a:t> </a:t>
            </a:r>
            <a:r>
              <a:rPr lang="ko-KR" altLang="en-US"/>
              <a:t>스테이지</a:t>
            </a:r>
            <a:r>
              <a:rPr lang="en-US" altLang="ko-KR"/>
              <a:t> 3</a:t>
            </a:r>
            <a:r>
              <a:rPr lang="ko-KR" altLang="en-US"/>
              <a:t>에서</a:t>
            </a:r>
            <a:r>
              <a:rPr lang="en-US" altLang="ko-KR"/>
              <a:t> </a:t>
            </a:r>
            <a:r>
              <a:rPr lang="ko-KR" altLang="en-US"/>
              <a:t>코드를</a:t>
            </a:r>
            <a:r>
              <a:rPr lang="en-US" altLang="ko-KR"/>
              <a:t> </a:t>
            </a:r>
            <a:r>
              <a:rPr lang="ko-KR" altLang="en-US"/>
              <a:t>수정할거에요</a:t>
            </a:r>
            <a:r>
              <a:rPr lang="en-US" altLang="ko-KR"/>
              <a:t>.</a:t>
            </a:r>
            <a:endParaRPr lang="en-US" altLang="ko-K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e7162bb31a_0_1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e7162bb31a_0_1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/>
              <a:t>3</a:t>
            </a:r>
            <a:r>
              <a:rPr lang="ko-KR" altLang="en-US"/>
              <a:t>개의</a:t>
            </a:r>
            <a:r>
              <a:rPr lang="en-US" altLang="ko-KR"/>
              <a:t> </a:t>
            </a:r>
            <a:r>
              <a:rPr lang="ko-KR" altLang="en-US"/>
              <a:t>스테이지가</a:t>
            </a:r>
            <a:r>
              <a:rPr lang="en-US" altLang="ko-KR"/>
              <a:t> </a:t>
            </a:r>
            <a:r>
              <a:rPr lang="ko-KR" altLang="en-US"/>
              <a:t>있는데</a:t>
            </a:r>
            <a:r>
              <a:rPr lang="en-US" altLang="ko-KR"/>
              <a:t> </a:t>
            </a:r>
            <a:r>
              <a:rPr lang="ko-KR" altLang="en-US"/>
              <a:t>“왜</a:t>
            </a:r>
            <a:r>
              <a:rPr lang="en-US" altLang="ko-KR"/>
              <a:t> </a:t>
            </a:r>
            <a:r>
              <a:rPr lang="ko-KR" altLang="en-US"/>
              <a:t>하필</a:t>
            </a:r>
            <a:r>
              <a:rPr lang="en-US" altLang="ko-KR"/>
              <a:t> </a:t>
            </a:r>
            <a:r>
              <a:rPr lang="ko-KR" altLang="en-US"/>
              <a:t>스테이지</a:t>
            </a:r>
            <a:r>
              <a:rPr lang="en-US" altLang="ko-KR"/>
              <a:t>3</a:t>
            </a:r>
            <a:r>
              <a:rPr lang="ko-KR" altLang="en-US"/>
              <a:t>에서</a:t>
            </a:r>
            <a:r>
              <a:rPr lang="en-US" altLang="ko-KR"/>
              <a:t> </a:t>
            </a:r>
            <a:r>
              <a:rPr lang="ko-KR" altLang="en-US"/>
              <a:t>수정을</a:t>
            </a:r>
            <a:r>
              <a:rPr lang="en-US" altLang="ko-KR"/>
              <a:t> </a:t>
            </a:r>
            <a:r>
              <a:rPr lang="ko-KR" altLang="en-US"/>
              <a:t>할까”라고</a:t>
            </a:r>
            <a:r>
              <a:rPr lang="en-US" altLang="ko-KR"/>
              <a:t> </a:t>
            </a:r>
            <a:r>
              <a:rPr lang="ko-KR" altLang="en-US"/>
              <a:t>생각하실수</a:t>
            </a:r>
            <a:r>
              <a:rPr lang="en-US" altLang="ko-KR"/>
              <a:t> </a:t>
            </a:r>
            <a:r>
              <a:rPr lang="ko-KR" altLang="en-US"/>
              <a:t>있구요</a:t>
            </a:r>
            <a:r>
              <a:rPr lang="en-US" altLang="ko-KR"/>
              <a:t>. </a:t>
            </a:r>
            <a:r>
              <a:rPr lang="ko-KR" altLang="en-US"/>
              <a:t>그</a:t>
            </a:r>
            <a:r>
              <a:rPr lang="en-US" altLang="ko-KR"/>
              <a:t> </a:t>
            </a:r>
            <a:r>
              <a:rPr lang="ko-KR" altLang="en-US"/>
              <a:t>첫번째</a:t>
            </a:r>
            <a:r>
              <a:rPr lang="en-US" altLang="ko-KR"/>
              <a:t> </a:t>
            </a:r>
            <a:r>
              <a:rPr lang="ko-KR" altLang="en-US"/>
              <a:t>이유로는</a:t>
            </a:r>
            <a:r>
              <a:rPr lang="en-US" altLang="ko-KR"/>
              <a:t> </a:t>
            </a:r>
            <a:r>
              <a:rPr lang="ko-KR" altLang="en-US"/>
              <a:t>보안과</a:t>
            </a:r>
            <a:r>
              <a:rPr lang="en-US" altLang="ko-KR"/>
              <a:t> </a:t>
            </a:r>
            <a:r>
              <a:rPr lang="ko-KR" altLang="en-US"/>
              <a:t>관련이</a:t>
            </a:r>
            <a:r>
              <a:rPr lang="en-US" altLang="ko-KR"/>
              <a:t> </a:t>
            </a:r>
            <a:r>
              <a:rPr lang="ko-KR" altLang="en-US"/>
              <a:t>있어요</a:t>
            </a:r>
            <a:r>
              <a:rPr lang="en-US" altLang="ko-KR"/>
              <a:t>. </a:t>
            </a:r>
            <a:r>
              <a:rPr lang="ko-KR" altLang="en-US"/>
              <a:t>커널은</a:t>
            </a:r>
            <a:r>
              <a:rPr lang="en-US" altLang="ko-KR"/>
              <a:t> </a:t>
            </a:r>
            <a:r>
              <a:rPr lang="ko-KR" altLang="en-US"/>
              <a:t>사용자가</a:t>
            </a:r>
            <a:r>
              <a:rPr lang="en-US" altLang="ko-KR"/>
              <a:t> </a:t>
            </a:r>
            <a:r>
              <a:rPr lang="ko-KR" altLang="en-US"/>
              <a:t>보내는</a:t>
            </a:r>
            <a:r>
              <a:rPr lang="en-US" altLang="ko-KR"/>
              <a:t> </a:t>
            </a:r>
            <a:r>
              <a:rPr lang="ko-KR" altLang="en-US"/>
              <a:t>값에</a:t>
            </a:r>
            <a:r>
              <a:rPr lang="en-US" altLang="ko-KR"/>
              <a:t> </a:t>
            </a:r>
            <a:r>
              <a:rPr lang="ko-KR" altLang="en-US"/>
              <a:t>대해</a:t>
            </a:r>
            <a:r>
              <a:rPr lang="en-US" altLang="ko-KR"/>
              <a:t> </a:t>
            </a:r>
            <a:r>
              <a:rPr lang="ko-KR" altLang="en-US"/>
              <a:t>항상</a:t>
            </a:r>
            <a:r>
              <a:rPr lang="en-US" altLang="ko-KR"/>
              <a:t> </a:t>
            </a:r>
            <a:r>
              <a:rPr lang="ko-KR" altLang="en-US"/>
              <a:t>예외처리를</a:t>
            </a:r>
            <a:r>
              <a:rPr lang="en-US" altLang="ko-KR"/>
              <a:t> </a:t>
            </a:r>
            <a:r>
              <a:rPr lang="ko-KR" altLang="en-US"/>
              <a:t>수행해야되는데요</a:t>
            </a:r>
            <a:r>
              <a:rPr lang="en-US" altLang="ko-KR"/>
              <a:t>. </a:t>
            </a:r>
            <a:r>
              <a:rPr lang="ko-KR" altLang="en-US"/>
              <a:t>예를</a:t>
            </a:r>
            <a:r>
              <a:rPr lang="en-US" altLang="ko-KR"/>
              <a:t> </a:t>
            </a:r>
            <a:r>
              <a:rPr lang="ko-KR" altLang="en-US"/>
              <a:t>들면</a:t>
            </a:r>
            <a:r>
              <a:rPr lang="en-US" altLang="ko-KR"/>
              <a:t> </a:t>
            </a:r>
            <a:r>
              <a:rPr lang="ko-KR" altLang="en-US"/>
              <a:t>사용자는</a:t>
            </a:r>
            <a:r>
              <a:rPr lang="en-US" altLang="ko-KR"/>
              <a:t> </a:t>
            </a:r>
            <a:r>
              <a:rPr lang="ko-KR" altLang="en-US"/>
              <a:t>시그널</a:t>
            </a:r>
            <a:r>
              <a:rPr lang="en-US" altLang="ko-KR"/>
              <a:t> </a:t>
            </a:r>
            <a:r>
              <a:rPr lang="ko-KR" altLang="en-US"/>
              <a:t>번호가</a:t>
            </a:r>
            <a:r>
              <a:rPr lang="en-US" altLang="ko-KR"/>
              <a:t> </a:t>
            </a:r>
            <a:r>
              <a:rPr lang="ko-KR" altLang="en-US"/>
              <a:t>아닌</a:t>
            </a:r>
            <a:r>
              <a:rPr lang="en-US" altLang="ko-KR"/>
              <a:t> </a:t>
            </a:r>
            <a:r>
              <a:rPr lang="ko-KR" altLang="en-US"/>
              <a:t>다른</a:t>
            </a:r>
            <a:r>
              <a:rPr lang="en-US" altLang="ko-KR"/>
              <a:t> </a:t>
            </a:r>
            <a:r>
              <a:rPr lang="ko-KR" altLang="en-US"/>
              <a:t>정수값을</a:t>
            </a:r>
            <a:r>
              <a:rPr lang="en-US" altLang="ko-KR"/>
              <a:t> </a:t>
            </a:r>
            <a:r>
              <a:rPr lang="ko-KR" altLang="en-US"/>
              <a:t>커널에게</a:t>
            </a:r>
            <a:r>
              <a:rPr lang="en-US" altLang="ko-KR"/>
              <a:t> </a:t>
            </a:r>
            <a:r>
              <a:rPr lang="ko-KR" altLang="en-US"/>
              <a:t>전달할</a:t>
            </a:r>
            <a:r>
              <a:rPr lang="en-US" altLang="ko-KR"/>
              <a:t> </a:t>
            </a:r>
            <a:r>
              <a:rPr lang="ko-KR" altLang="en-US"/>
              <a:t>수</a:t>
            </a:r>
            <a:r>
              <a:rPr lang="en-US" altLang="ko-KR"/>
              <a:t> </a:t>
            </a:r>
            <a:r>
              <a:rPr lang="ko-KR" altLang="en-US"/>
              <a:t>있기</a:t>
            </a:r>
            <a:r>
              <a:rPr lang="en-US" altLang="ko-KR"/>
              <a:t> </a:t>
            </a:r>
            <a:r>
              <a:rPr lang="ko-KR" altLang="en-US"/>
              <a:t>때문에</a:t>
            </a:r>
            <a:r>
              <a:rPr lang="en-US" altLang="ko-KR"/>
              <a:t> </a:t>
            </a:r>
            <a:r>
              <a:rPr lang="ko-KR" altLang="en-US"/>
              <a:t>항상</a:t>
            </a:r>
            <a:r>
              <a:rPr lang="en-US" altLang="ko-KR"/>
              <a:t> </a:t>
            </a:r>
            <a:r>
              <a:rPr lang="ko-KR" altLang="en-US"/>
              <a:t>확인을</a:t>
            </a:r>
            <a:r>
              <a:rPr lang="en-US" altLang="ko-KR"/>
              <a:t> </a:t>
            </a:r>
            <a:r>
              <a:rPr lang="ko-KR" altLang="en-US"/>
              <a:t>해야돼요</a:t>
            </a:r>
            <a:r>
              <a:rPr lang="en-US" altLang="ko-KR"/>
              <a:t>.</a:t>
            </a:r>
            <a:endParaRPr lang="en-US" altLang="ko-K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e7162bb31a_0_1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e7162bb31a_0_1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/>
              <a:t>두번째는</a:t>
            </a:r>
            <a:r>
              <a:rPr lang="en-US" altLang="ko-KR"/>
              <a:t> </a:t>
            </a:r>
            <a:r>
              <a:rPr lang="ko-KR"/>
              <a:t>프로세스를</a:t>
            </a:r>
            <a:r>
              <a:rPr lang="en-US" altLang="ko-KR"/>
              <a:t> </a:t>
            </a:r>
            <a:r>
              <a:rPr lang="ko-KR"/>
              <a:t>확인해야</a:t>
            </a:r>
            <a:r>
              <a:rPr lang="en-US" altLang="ko-KR"/>
              <a:t> </a:t>
            </a:r>
            <a:r>
              <a:rPr lang="ko-KR"/>
              <a:t>하는데요</a:t>
            </a:r>
            <a:r>
              <a:rPr lang="en-US" altLang="ko-KR"/>
              <a:t>. </a:t>
            </a:r>
            <a:r>
              <a:rPr lang="ko-KR" altLang="en-US"/>
              <a:t>타겟이</a:t>
            </a:r>
            <a:r>
              <a:rPr lang="en-US" altLang="ko-KR"/>
              <a:t> </a:t>
            </a:r>
            <a:r>
              <a:rPr lang="ko-KR" altLang="en-US"/>
              <a:t>현재</a:t>
            </a:r>
            <a:r>
              <a:rPr lang="en-US" altLang="ko-KR"/>
              <a:t> </a:t>
            </a:r>
            <a:r>
              <a:rPr lang="ko-KR" altLang="en-US"/>
              <a:t>시스템에</a:t>
            </a:r>
            <a:r>
              <a:rPr lang="en-US" altLang="ko-KR"/>
              <a:t> </a:t>
            </a:r>
            <a:r>
              <a:rPr lang="ko-KR" altLang="en-US"/>
              <a:t>살아있는지</a:t>
            </a:r>
            <a:r>
              <a:rPr lang="en-US" altLang="ko-KR"/>
              <a:t> </a:t>
            </a:r>
            <a:r>
              <a:rPr lang="ko-KR" altLang="en-US"/>
              <a:t>확인하는</a:t>
            </a:r>
            <a:r>
              <a:rPr lang="en-US" altLang="ko-KR"/>
              <a:t> </a:t>
            </a:r>
            <a:r>
              <a:rPr lang="ko-KR" altLang="en-US"/>
              <a:t>작업이구요</a:t>
            </a:r>
            <a:r>
              <a:rPr lang="en-US" altLang="ko-KR"/>
              <a:t>. </a:t>
            </a:r>
            <a:r>
              <a:rPr lang="ko-KR" altLang="en-US"/>
              <a:t>해당</a:t>
            </a:r>
            <a:r>
              <a:rPr lang="en-US" altLang="ko-KR"/>
              <a:t> </a:t>
            </a:r>
            <a:r>
              <a:rPr lang="ko-KR" altLang="en-US"/>
              <a:t>프로세스가</a:t>
            </a:r>
            <a:r>
              <a:rPr lang="en-US" altLang="ko-KR"/>
              <a:t> </a:t>
            </a:r>
            <a:r>
              <a:rPr lang="ko-KR" altLang="en-US"/>
              <a:t>없다면</a:t>
            </a:r>
            <a:r>
              <a:rPr lang="en-US" altLang="ko-KR"/>
              <a:t> </a:t>
            </a:r>
            <a:r>
              <a:rPr lang="ko-KR" altLang="en-US"/>
              <a:t>굳이시그널을</a:t>
            </a:r>
            <a:r>
              <a:rPr lang="en-US" altLang="ko-KR"/>
              <a:t> </a:t>
            </a:r>
            <a:r>
              <a:rPr lang="ko-KR" altLang="en-US"/>
              <a:t>처리할</a:t>
            </a:r>
            <a:r>
              <a:rPr lang="en-US" altLang="ko-KR"/>
              <a:t> </a:t>
            </a:r>
            <a:r>
              <a:rPr lang="ko-KR" altLang="en-US"/>
              <a:t>필요가</a:t>
            </a:r>
            <a:r>
              <a:rPr lang="en-US" altLang="ko-KR"/>
              <a:t> </a:t>
            </a:r>
            <a:r>
              <a:rPr lang="ko-KR" altLang="en-US"/>
              <a:t>없겠죠</a:t>
            </a:r>
            <a:r>
              <a:rPr lang="en-US" altLang="ko-KR"/>
              <a:t>. </a:t>
            </a:r>
            <a:r>
              <a:rPr lang="ko-KR" altLang="en-US"/>
              <a:t>또한</a:t>
            </a:r>
            <a:r>
              <a:rPr lang="en-US" altLang="ko-KR"/>
              <a:t> </a:t>
            </a:r>
            <a:r>
              <a:rPr lang="ko-KR" altLang="en-US"/>
              <a:t>하나의</a:t>
            </a:r>
            <a:r>
              <a:rPr lang="en-US" altLang="ko-KR"/>
              <a:t> </a:t>
            </a:r>
            <a:r>
              <a:rPr lang="ko-KR" altLang="en-US"/>
              <a:t>프로세스에</a:t>
            </a:r>
            <a:r>
              <a:rPr lang="en-US" altLang="ko-KR"/>
              <a:t> </a:t>
            </a:r>
            <a:r>
              <a:rPr lang="ko-KR" altLang="en-US"/>
              <a:t>스레드가</a:t>
            </a:r>
            <a:r>
              <a:rPr lang="en-US" altLang="ko-KR"/>
              <a:t> </a:t>
            </a:r>
            <a:r>
              <a:rPr lang="ko-KR" altLang="en-US"/>
              <a:t>여러개</a:t>
            </a:r>
            <a:r>
              <a:rPr lang="en-US" altLang="ko-KR"/>
              <a:t> </a:t>
            </a:r>
            <a:r>
              <a:rPr lang="ko-KR" altLang="en-US"/>
              <a:t>있는</a:t>
            </a:r>
            <a:r>
              <a:rPr lang="en-US" altLang="ko-KR"/>
              <a:t> </a:t>
            </a:r>
            <a:r>
              <a:rPr lang="ko-KR" altLang="en-US"/>
              <a:t>경우</a:t>
            </a:r>
            <a:r>
              <a:rPr lang="en-US" altLang="ko-KR"/>
              <a:t> </a:t>
            </a:r>
            <a:r>
              <a:rPr lang="ko-KR" altLang="en-US"/>
              <a:t>어떤</a:t>
            </a:r>
            <a:r>
              <a:rPr lang="en-US" altLang="ko-KR"/>
              <a:t> </a:t>
            </a:r>
            <a:r>
              <a:rPr lang="ko-KR" altLang="en-US"/>
              <a:t>스레드에</a:t>
            </a:r>
            <a:r>
              <a:rPr lang="en-US" altLang="ko-KR"/>
              <a:t> </a:t>
            </a:r>
            <a:r>
              <a:rPr lang="ko-KR" altLang="en-US"/>
              <a:t>전달할건지도</a:t>
            </a:r>
            <a:r>
              <a:rPr lang="en-US" altLang="ko-KR"/>
              <a:t> </a:t>
            </a:r>
            <a:r>
              <a:rPr lang="ko-KR" altLang="en-US"/>
              <a:t>확인해야</a:t>
            </a:r>
            <a:r>
              <a:rPr lang="en-US" altLang="ko-KR"/>
              <a:t> </a:t>
            </a:r>
            <a:r>
              <a:rPr lang="ko-KR" altLang="en-US"/>
              <a:t>하구요</a:t>
            </a:r>
            <a:r>
              <a:rPr lang="en-US" altLang="ko-KR"/>
              <a:t>.</a:t>
            </a:r>
            <a:endParaRPr lang="en-US" altLang="ko-K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e7162bb31a_0_1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e7162bb31a_0_1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/>
              <a:t>코드</a:t>
            </a:r>
            <a:r>
              <a:rPr lang="en-US" altLang="ko-KR"/>
              <a:t> </a:t>
            </a:r>
            <a:r>
              <a:rPr lang="ko-KR"/>
              <a:t>레벨에서는</a:t>
            </a:r>
            <a:r>
              <a:rPr lang="en-US" altLang="ko-KR"/>
              <a:t> </a:t>
            </a:r>
            <a:r>
              <a:rPr lang="ko-KR"/>
              <a:t>널</a:t>
            </a:r>
            <a:r>
              <a:rPr lang="en-US" altLang="ko-KR"/>
              <a:t> </a:t>
            </a:r>
            <a:r>
              <a:rPr lang="ko-KR"/>
              <a:t>포인터를</a:t>
            </a:r>
            <a:r>
              <a:rPr lang="en-US" altLang="ko-KR"/>
              <a:t> </a:t>
            </a:r>
            <a:r>
              <a:rPr lang="ko-KR"/>
              <a:t>체크해야하고</a:t>
            </a:r>
            <a:endParaRPr lang="en-US" altLang="ko-KR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e7162bb31a_0_1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e7162bb31a_0_1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/>
              <a:t>그</a:t>
            </a:r>
            <a:r>
              <a:rPr lang="en-US" altLang="ko-KR"/>
              <a:t> </a:t>
            </a:r>
            <a:r>
              <a:rPr lang="ko-KR"/>
              <a:t>외에도</a:t>
            </a:r>
            <a:r>
              <a:rPr lang="en-US" altLang="ko-KR"/>
              <a:t> </a:t>
            </a:r>
            <a:r>
              <a:rPr lang="ko-KR"/>
              <a:t>시큐리티</a:t>
            </a:r>
            <a:r>
              <a:rPr lang="en-US" altLang="ko-KR"/>
              <a:t> </a:t>
            </a:r>
            <a:r>
              <a:rPr lang="ko-KR"/>
              <a:t>관련이라던지</a:t>
            </a:r>
            <a:r>
              <a:rPr lang="en-US" altLang="ko-KR"/>
              <a:t> </a:t>
            </a:r>
            <a:r>
              <a:rPr lang="ko-KR"/>
              <a:t>여러가지</a:t>
            </a:r>
            <a:r>
              <a:rPr lang="en-US" altLang="ko-KR"/>
              <a:t> </a:t>
            </a:r>
            <a:r>
              <a:rPr lang="ko-KR" altLang="en-US"/>
              <a:t>사항들이</a:t>
            </a:r>
            <a:r>
              <a:rPr lang="en-US" altLang="ko-KR"/>
              <a:t> </a:t>
            </a:r>
            <a:r>
              <a:rPr lang="ko-KR"/>
              <a:t>있겠죠</a:t>
            </a:r>
            <a:r>
              <a:rPr lang="en-US" altLang="ko-KR"/>
              <a:t>.</a:t>
            </a:r>
            <a:endParaRPr lang="en-US" altLang="ko-KR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e7162bb31a_0_1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e7162bb31a_0_1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/>
              <a:t>스테이지</a:t>
            </a:r>
            <a:r>
              <a:rPr lang="en-US" altLang="ko-KR"/>
              <a:t>3</a:t>
            </a:r>
            <a:r>
              <a:rPr lang="ko-KR" altLang="en-US"/>
              <a:t>에서</a:t>
            </a:r>
            <a:r>
              <a:rPr lang="en-US" altLang="ko-KR"/>
              <a:t> </a:t>
            </a:r>
            <a:r>
              <a:rPr lang="ko-KR" altLang="en-US"/>
              <a:t>하는</a:t>
            </a:r>
            <a:r>
              <a:rPr lang="en-US" altLang="ko-KR"/>
              <a:t> </a:t>
            </a:r>
            <a:r>
              <a:rPr lang="ko-KR" altLang="en-US"/>
              <a:t>이유는</a:t>
            </a:r>
            <a:r>
              <a:rPr lang="en-US" altLang="ko-KR"/>
              <a:t> </a:t>
            </a:r>
            <a:r>
              <a:rPr lang="ko-KR" altLang="en-US"/>
              <a:t>알겠는데</a:t>
            </a:r>
            <a:r>
              <a:rPr lang="en-US" altLang="ko-KR"/>
              <a:t> </a:t>
            </a:r>
            <a:r>
              <a:rPr lang="ko-KR" altLang="en-US"/>
              <a:t>그럼</a:t>
            </a:r>
            <a:r>
              <a:rPr lang="en-US" altLang="ko-KR"/>
              <a:t> </a:t>
            </a:r>
            <a:r>
              <a:rPr lang="ko-KR" altLang="en-US"/>
              <a:t>어떤</a:t>
            </a:r>
            <a:r>
              <a:rPr lang="en-US" altLang="ko-KR"/>
              <a:t> </a:t>
            </a:r>
            <a:r>
              <a:rPr lang="ko-KR" altLang="en-US"/>
              <a:t>방식으로</a:t>
            </a:r>
            <a:r>
              <a:rPr lang="en-US" altLang="ko-KR"/>
              <a:t> </a:t>
            </a:r>
            <a:r>
              <a:rPr lang="ko-KR" altLang="en-US"/>
              <a:t>수정을</a:t>
            </a:r>
            <a:r>
              <a:rPr lang="en-US" altLang="ko-KR"/>
              <a:t> </a:t>
            </a:r>
            <a:r>
              <a:rPr lang="ko-KR" altLang="en-US"/>
              <a:t>해야할까요</a:t>
            </a:r>
            <a:r>
              <a:rPr lang="en-US" altLang="ko-KR"/>
              <a:t>? </a:t>
            </a:r>
            <a:r>
              <a:rPr lang="ko-KR" altLang="en-US"/>
              <a:t>간단하게</a:t>
            </a:r>
            <a:r>
              <a:rPr lang="en-US" altLang="ko-KR"/>
              <a:t> </a:t>
            </a:r>
            <a:r>
              <a:rPr lang="ko-KR" altLang="en-US"/>
              <a:t>살펴보면</a:t>
            </a:r>
            <a:r>
              <a:rPr lang="en-US" altLang="ko-KR"/>
              <a:t> </a:t>
            </a:r>
            <a:r>
              <a:rPr lang="ko-KR" altLang="en-US"/>
              <a:t>첫번째로는</a:t>
            </a:r>
            <a:r>
              <a:rPr lang="en-US" altLang="ko-KR"/>
              <a:t> </a:t>
            </a:r>
            <a:r>
              <a:rPr lang="ko-KR" altLang="en-US"/>
              <a:t>트레이싱에</a:t>
            </a:r>
            <a:r>
              <a:rPr lang="en-US" altLang="ko-KR"/>
              <a:t> </a:t>
            </a:r>
            <a:r>
              <a:rPr lang="ko-KR" altLang="en-US"/>
              <a:t>필요없는</a:t>
            </a:r>
            <a:r>
              <a:rPr lang="en-US" altLang="ko-KR"/>
              <a:t> </a:t>
            </a:r>
            <a:r>
              <a:rPr lang="ko-KR" altLang="en-US"/>
              <a:t>시그널을</a:t>
            </a:r>
            <a:r>
              <a:rPr lang="en-US" altLang="ko-KR"/>
              <a:t> </a:t>
            </a:r>
            <a:r>
              <a:rPr lang="ko-KR" altLang="en-US"/>
              <a:t>전부</a:t>
            </a:r>
            <a:r>
              <a:rPr lang="en-US" altLang="ko-KR"/>
              <a:t> </a:t>
            </a:r>
            <a:r>
              <a:rPr lang="ko-KR" altLang="en-US"/>
              <a:t>필터링할거에요</a:t>
            </a:r>
            <a:r>
              <a:rPr lang="en-US" altLang="ko-KR"/>
              <a:t>.</a:t>
            </a:r>
            <a:endParaRPr lang="en-US" altLang="ko-KR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e7162bb31a_0_1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e7162bb31a_0_1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printk</a:t>
            </a:r>
            <a:r>
              <a:rPr lang="ko-KR" altLang="en-US"/>
              <a:t>를</a:t>
            </a:r>
            <a:r>
              <a:rPr lang="en-US" altLang="ko-KR"/>
              <a:t> </a:t>
            </a:r>
            <a:r>
              <a:rPr lang="ko-KR" altLang="en-US"/>
              <a:t>이용해서</a:t>
            </a:r>
            <a:r>
              <a:rPr lang="en-US" altLang="ko-KR"/>
              <a:t> </a:t>
            </a:r>
            <a:r>
              <a:rPr lang="ko-KR" altLang="en-US"/>
              <a:t>콘솔로</a:t>
            </a:r>
            <a:r>
              <a:rPr lang="en-US" altLang="ko-KR"/>
              <a:t> </a:t>
            </a:r>
            <a:r>
              <a:rPr lang="ko-KR" altLang="en-US"/>
              <a:t>출력을</a:t>
            </a:r>
            <a:r>
              <a:rPr lang="en-US" altLang="ko-KR"/>
              <a:t> </a:t>
            </a:r>
            <a:r>
              <a:rPr lang="ko-KR" altLang="en-US"/>
              <a:t>할거구요</a:t>
            </a:r>
            <a:r>
              <a:rPr lang="en-US" altLang="ko-KR"/>
              <a:t>.</a:t>
            </a:r>
            <a:endParaRPr lang="en-US" altLang="ko-KR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e7162bb31a_0_1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e7162bb31a_0_1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/>
              <a:t>내용에는</a:t>
            </a:r>
            <a:r>
              <a:rPr lang="en-US" altLang="ko-KR"/>
              <a:t> sender</a:t>
            </a:r>
            <a:r>
              <a:rPr lang="ko-KR" altLang="en-US"/>
              <a:t>의</a:t>
            </a:r>
            <a:r>
              <a:rPr lang="en-US" altLang="ko-KR"/>
              <a:t> </a:t>
            </a:r>
            <a:r>
              <a:rPr lang="ko-KR" altLang="en-US"/>
              <a:t>프로세스</a:t>
            </a:r>
            <a:r>
              <a:rPr lang="en-US" altLang="ko-KR"/>
              <a:t> </a:t>
            </a:r>
            <a:r>
              <a:rPr lang="ko-KR" altLang="en-US"/>
              <a:t>이름과</a:t>
            </a:r>
            <a:r>
              <a:rPr lang="en-US" altLang="ko-KR"/>
              <a:t> pid, receiver</a:t>
            </a:r>
            <a:r>
              <a:rPr lang="ko-KR" altLang="en-US"/>
              <a:t>의</a:t>
            </a:r>
            <a:r>
              <a:rPr lang="en-US" altLang="ko-KR"/>
              <a:t> </a:t>
            </a:r>
            <a:r>
              <a:rPr lang="ko-KR" altLang="en-US"/>
              <a:t>프로세스</a:t>
            </a:r>
            <a:r>
              <a:rPr lang="en-US" altLang="ko-KR"/>
              <a:t> </a:t>
            </a:r>
            <a:r>
              <a:rPr lang="ko-KR" altLang="en-US"/>
              <a:t>이름과</a:t>
            </a:r>
            <a:r>
              <a:rPr lang="en-US" altLang="ko-KR"/>
              <a:t> pid, </a:t>
            </a:r>
            <a:r>
              <a:rPr lang="ko-KR" altLang="en-US"/>
              <a:t>그리고</a:t>
            </a:r>
            <a:r>
              <a:rPr lang="en-US" altLang="ko-KR"/>
              <a:t> </a:t>
            </a:r>
            <a:r>
              <a:rPr lang="ko-KR" altLang="en-US"/>
              <a:t>시그널</a:t>
            </a:r>
            <a:r>
              <a:rPr lang="en-US" altLang="ko-KR"/>
              <a:t> </a:t>
            </a:r>
            <a:r>
              <a:rPr lang="ko-KR" altLang="en-US"/>
              <a:t>번호를</a:t>
            </a:r>
            <a:r>
              <a:rPr lang="en-US" altLang="ko-KR"/>
              <a:t> </a:t>
            </a:r>
            <a:r>
              <a:rPr lang="ko-KR" altLang="en-US"/>
              <a:t>출력하구요</a:t>
            </a:r>
            <a:r>
              <a:rPr lang="en-US" altLang="ko-KR"/>
              <a:t>.</a:t>
            </a:r>
            <a:endParaRPr lang="en-US" altLang="ko-KR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e7162bb31a_0_1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e7162bb31a_0_1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/>
              <a:t>이는</a:t>
            </a:r>
            <a:r>
              <a:rPr lang="en-US" altLang="ko-KR"/>
              <a:t> </a:t>
            </a:r>
            <a:r>
              <a:rPr lang="ko-KR"/>
              <a:t>앞서</a:t>
            </a:r>
            <a:r>
              <a:rPr lang="en-US" altLang="ko-KR"/>
              <a:t> </a:t>
            </a:r>
            <a:r>
              <a:rPr lang="ko-KR"/>
              <a:t>살펴본</a:t>
            </a:r>
            <a:r>
              <a:rPr lang="en-US" altLang="ko-KR"/>
              <a:t> </a:t>
            </a:r>
            <a:r>
              <a:rPr lang="ko-KR"/>
              <a:t>정보를</a:t>
            </a:r>
            <a:r>
              <a:rPr lang="en-US" altLang="ko-KR"/>
              <a:t> </a:t>
            </a:r>
            <a:r>
              <a:rPr lang="ko-KR"/>
              <a:t>바탕으로</a:t>
            </a:r>
            <a:r>
              <a:rPr lang="en-US" altLang="ko-KR"/>
              <a:t> </a:t>
            </a:r>
            <a:r>
              <a:rPr lang="ko-KR"/>
              <a:t>만든</a:t>
            </a:r>
            <a:r>
              <a:rPr lang="en-US" altLang="ko-KR"/>
              <a:t> </a:t>
            </a:r>
            <a:r>
              <a:rPr lang="ko-KR"/>
              <a:t>간단한</a:t>
            </a:r>
            <a:r>
              <a:rPr lang="en-US" altLang="ko-KR"/>
              <a:t> </a:t>
            </a:r>
            <a:r>
              <a:rPr lang="ko-KR"/>
              <a:t>패치인데요</a:t>
            </a:r>
            <a:r>
              <a:rPr lang="en-US" altLang="ko-KR"/>
              <a:t> </a:t>
            </a:r>
            <a:r>
              <a:rPr lang="ko-KR" altLang="en-US"/>
              <a:t>저는</a:t>
            </a:r>
            <a:r>
              <a:rPr lang="en-US" altLang="ko-KR"/>
              <a:t> sigchld</a:t>
            </a:r>
            <a:r>
              <a:rPr lang="ko-KR" altLang="en-US"/>
              <a:t>와</a:t>
            </a:r>
            <a:r>
              <a:rPr lang="en-US" altLang="ko-KR"/>
              <a:t> sigalrm</a:t>
            </a:r>
            <a:r>
              <a:rPr lang="ko-KR" altLang="en-US"/>
              <a:t>을</a:t>
            </a:r>
            <a:r>
              <a:rPr lang="en-US" altLang="ko-KR"/>
              <a:t> </a:t>
            </a:r>
            <a:r>
              <a:rPr lang="ko-KR" altLang="en-US"/>
              <a:t>필터링하고</a:t>
            </a:r>
            <a:r>
              <a:rPr lang="en-US" altLang="ko-KR"/>
              <a:t> sender</a:t>
            </a:r>
            <a:r>
              <a:rPr lang="ko-KR" altLang="en-US"/>
              <a:t>와</a:t>
            </a:r>
            <a:r>
              <a:rPr lang="en-US" altLang="ko-KR"/>
              <a:t> receiver </a:t>
            </a:r>
            <a:r>
              <a:rPr lang="ko-KR" altLang="en-US"/>
              <a:t>그리고</a:t>
            </a:r>
            <a:r>
              <a:rPr lang="en-US" altLang="ko-KR"/>
              <a:t> </a:t>
            </a:r>
            <a:r>
              <a:rPr lang="ko-KR" altLang="en-US"/>
              <a:t>시그널번호를</a:t>
            </a:r>
            <a:r>
              <a:rPr lang="en-US" altLang="ko-KR"/>
              <a:t> </a:t>
            </a:r>
            <a:r>
              <a:rPr lang="ko-KR" altLang="en-US"/>
              <a:t>출력하도록</a:t>
            </a:r>
            <a:r>
              <a:rPr lang="en-US" altLang="ko-KR"/>
              <a:t> </a:t>
            </a:r>
            <a:r>
              <a:rPr lang="ko-KR" altLang="en-US"/>
              <a:t>수정했어요</a:t>
            </a:r>
            <a:r>
              <a:rPr lang="en-US" altLang="ko-KR"/>
              <a:t>.</a:t>
            </a:r>
            <a:endParaRPr lang="en-US" altLang="ko-K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e7162bb31a_0_70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e7162bb31a_0_70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/>
              <a:t>여기</a:t>
            </a:r>
            <a:r>
              <a:rPr lang="en-US" altLang="ko-KR"/>
              <a:t> </a:t>
            </a:r>
            <a:r>
              <a:rPr lang="ko-KR"/>
              <a:t>부모와</a:t>
            </a:r>
            <a:r>
              <a:rPr lang="en-US" altLang="ko-KR"/>
              <a:t> </a:t>
            </a:r>
            <a:r>
              <a:rPr lang="ko-KR"/>
              <a:t>자식</a:t>
            </a:r>
            <a:r>
              <a:rPr lang="en-US" altLang="ko-KR"/>
              <a:t>, </a:t>
            </a:r>
            <a:r>
              <a:rPr lang="ko-KR"/>
              <a:t>두개의</a:t>
            </a:r>
            <a:r>
              <a:rPr lang="en-US" altLang="ko-KR"/>
              <a:t> </a:t>
            </a:r>
            <a:r>
              <a:rPr lang="ko-KR"/>
              <a:t>프로세스가</a:t>
            </a:r>
            <a:r>
              <a:rPr lang="en-US" altLang="ko-KR"/>
              <a:t> </a:t>
            </a:r>
            <a:r>
              <a:rPr lang="ko-KR"/>
              <a:t>있습니다</a:t>
            </a:r>
            <a:r>
              <a:rPr lang="en-US" altLang="ko-KR"/>
              <a:t>.</a:t>
            </a:r>
            <a:endParaRPr lang="en-US" altLang="ko-KR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e7162bb31a_0_1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e7162bb31a_0_1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/>
              <a:t>이</a:t>
            </a:r>
            <a:r>
              <a:rPr lang="en-US" altLang="ko-KR"/>
              <a:t> </a:t>
            </a:r>
            <a:r>
              <a:rPr lang="ko-KR" altLang="en-US"/>
              <a:t>내용은</a:t>
            </a:r>
            <a:r>
              <a:rPr lang="en-US" altLang="ko-KR"/>
              <a:t> kill </a:t>
            </a:r>
            <a:r>
              <a:rPr lang="ko-KR" altLang="en-US"/>
              <a:t>시스템콜이</a:t>
            </a:r>
            <a:r>
              <a:rPr lang="en-US" altLang="ko-KR"/>
              <a:t> </a:t>
            </a:r>
            <a:r>
              <a:rPr lang="ko-KR" altLang="en-US"/>
              <a:t>호출되었을때</a:t>
            </a:r>
            <a:r>
              <a:rPr lang="en-US" altLang="ko-KR"/>
              <a:t> </a:t>
            </a:r>
            <a:r>
              <a:rPr lang="ko-KR" altLang="en-US"/>
              <a:t>실행되는</a:t>
            </a:r>
            <a:r>
              <a:rPr lang="en-US" altLang="ko-KR"/>
              <a:t> </a:t>
            </a:r>
            <a:r>
              <a:rPr lang="ko-KR" altLang="en-US"/>
              <a:t>커널</a:t>
            </a:r>
            <a:r>
              <a:rPr lang="en-US" altLang="ko-KR"/>
              <a:t> </a:t>
            </a:r>
            <a:r>
              <a:rPr lang="ko-KR" altLang="en-US"/>
              <a:t>콜스택이구요</a:t>
            </a:r>
            <a:r>
              <a:rPr lang="en-US" altLang="ko-KR"/>
              <a:t>. </a:t>
            </a:r>
            <a:r>
              <a:rPr lang="ko-KR"/>
              <a:t>해당</a:t>
            </a:r>
            <a:r>
              <a:rPr lang="en-US" altLang="ko-KR"/>
              <a:t> </a:t>
            </a:r>
            <a:r>
              <a:rPr lang="ko-KR" altLang="en-US"/>
              <a:t>패치</a:t>
            </a:r>
            <a:r>
              <a:t>는 __send_signal 함수내에 complete_signal이 완료되고 나서 출력하도록 적용</a:t>
            </a:r>
            <a:r>
              <a:rPr lang="ko-KR"/>
              <a:t>했습니다</a:t>
            </a:r>
            <a:r>
              <a:t>.</a:t>
            </a: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e7162bb31a_0_95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e7162bb31a_0_95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/>
              <a:t>그럼</a:t>
            </a:r>
            <a:r>
              <a:rPr lang="en-US" altLang="ko-KR"/>
              <a:t> </a:t>
            </a:r>
            <a:r>
              <a:rPr lang="ko-KR" altLang="en-US"/>
              <a:t>지금부터</a:t>
            </a:r>
            <a:r>
              <a:rPr lang="en-US" altLang="ko-KR"/>
              <a:t> </a:t>
            </a:r>
            <a:r>
              <a:rPr lang="ko-KR" altLang="en-US"/>
              <a:t>앞서</a:t>
            </a:r>
            <a:r>
              <a:rPr lang="en-US" altLang="ko-KR"/>
              <a:t> </a:t>
            </a:r>
            <a:r>
              <a:rPr lang="ko-KR" altLang="en-US"/>
              <a:t>설명드린</a:t>
            </a:r>
            <a:r>
              <a:rPr lang="en-US" altLang="ko-KR"/>
              <a:t> </a:t>
            </a:r>
            <a:r>
              <a:rPr lang="ko-KR" altLang="en-US"/>
              <a:t>패치를</a:t>
            </a:r>
            <a:r>
              <a:rPr lang="en-US" altLang="ko-KR"/>
              <a:t> </a:t>
            </a:r>
            <a:r>
              <a:rPr lang="ko-KR" altLang="en-US"/>
              <a:t>적용한</a:t>
            </a:r>
            <a:r>
              <a:rPr lang="en-US" altLang="ko-KR"/>
              <a:t> </a:t>
            </a:r>
            <a:r>
              <a:rPr lang="ko-KR" altLang="en-US"/>
              <a:t>시스템을</a:t>
            </a:r>
            <a:r>
              <a:rPr lang="en-US" altLang="ko-KR"/>
              <a:t> </a:t>
            </a:r>
            <a:r>
              <a:rPr lang="ko-KR" altLang="en-US"/>
              <a:t>이용하여</a:t>
            </a:r>
            <a:r>
              <a:rPr lang="en-US" altLang="ko-KR"/>
              <a:t> </a:t>
            </a:r>
            <a:r>
              <a:rPr lang="ko-KR" altLang="en-US"/>
              <a:t>간단하게</a:t>
            </a:r>
            <a:r>
              <a:rPr lang="en-US" altLang="ko-KR"/>
              <a:t> </a:t>
            </a:r>
            <a:r>
              <a:rPr lang="ko-KR" altLang="en-US"/>
              <a:t>보여드리도록</a:t>
            </a:r>
            <a:r>
              <a:rPr lang="en-US" altLang="ko-KR"/>
              <a:t> </a:t>
            </a:r>
            <a:r>
              <a:rPr lang="ko-KR" altLang="en-US"/>
              <a:t>하겠습니다</a:t>
            </a:r>
            <a:r>
              <a:rPr lang="en-US" altLang="ko-KR"/>
              <a:t>. (</a:t>
            </a:r>
            <a:r>
              <a:rPr lang="ko-KR" altLang="en-US"/>
              <a:t>터미널을</a:t>
            </a:r>
            <a:r>
              <a:rPr lang="en-US" altLang="ko-KR"/>
              <a:t> </a:t>
            </a:r>
            <a:r>
              <a:rPr lang="ko-KR" altLang="en-US"/>
              <a:t>보여준다</a:t>
            </a:r>
            <a:r>
              <a:rPr lang="en-US" altLang="ko-KR"/>
              <a:t>) </a:t>
            </a:r>
            <a:r>
              <a:rPr lang="ko-KR" altLang="en-US"/>
              <a:t>이</a:t>
            </a:r>
            <a:r>
              <a:rPr lang="en-US" altLang="ko-KR"/>
              <a:t> </a:t>
            </a:r>
            <a:r>
              <a:rPr lang="ko-KR" altLang="en-US"/>
              <a:t>터미널은</a:t>
            </a:r>
            <a:r>
              <a:rPr lang="en-US" altLang="ko-KR"/>
              <a:t> </a:t>
            </a:r>
            <a:r>
              <a:rPr lang="ko-KR" altLang="en-US"/>
              <a:t>현재</a:t>
            </a:r>
            <a:r>
              <a:rPr lang="en-US" altLang="ko-KR"/>
              <a:t> </a:t>
            </a:r>
            <a:r>
              <a:rPr lang="ko-KR" altLang="en-US"/>
              <a:t>라즈베리파이에</a:t>
            </a:r>
            <a:r>
              <a:rPr lang="en-US" altLang="ko-KR"/>
              <a:t> </a:t>
            </a:r>
            <a:r>
              <a:rPr lang="ko-KR" altLang="en-US"/>
              <a:t>연결되어</a:t>
            </a:r>
            <a:r>
              <a:rPr lang="en-US" altLang="ko-KR"/>
              <a:t> </a:t>
            </a:r>
            <a:r>
              <a:rPr lang="ko-KR" altLang="en-US"/>
              <a:t>있구요</a:t>
            </a:r>
            <a:r>
              <a:rPr lang="en-US" altLang="ko-KR"/>
              <a:t>.</a:t>
            </a:r>
            <a:endParaRPr lang="en-US" altLang="ko-KR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/>
              <a:t>이</a:t>
            </a:r>
            <a:r>
              <a:rPr lang="en-US" altLang="ko-KR"/>
              <a:t> </a:t>
            </a:r>
            <a:r>
              <a:rPr lang="ko-KR" altLang="en-US"/>
              <a:t>상태에서</a:t>
            </a:r>
            <a:r>
              <a:rPr lang="en-US" altLang="ko-KR"/>
              <a:t> </a:t>
            </a:r>
            <a:r>
              <a:rPr lang="ko-KR" altLang="en-US"/>
              <a:t>재부팅을</a:t>
            </a:r>
            <a:r>
              <a:rPr lang="en-US" altLang="ko-KR"/>
              <a:t> </a:t>
            </a:r>
            <a:r>
              <a:rPr lang="ko-KR" altLang="en-US"/>
              <a:t>수행하도록</a:t>
            </a:r>
            <a:r>
              <a:rPr lang="en-US" altLang="ko-KR"/>
              <a:t> </a:t>
            </a:r>
            <a:r>
              <a:rPr lang="ko-KR" altLang="en-US"/>
              <a:t>하겠습니다</a:t>
            </a:r>
            <a:r>
              <a:rPr lang="en-US" altLang="ko-KR"/>
              <a:t>.</a:t>
            </a:r>
            <a:endParaRPr lang="en-US" altLang="ko-KR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/>
              <a:t>현재</a:t>
            </a:r>
            <a:r>
              <a:rPr lang="en-US" altLang="ko-KR"/>
              <a:t> </a:t>
            </a:r>
            <a:r>
              <a:rPr lang="ko-KR" altLang="en-US"/>
              <a:t>부팅하고</a:t>
            </a:r>
            <a:r>
              <a:rPr lang="en-US" altLang="ko-KR"/>
              <a:t> </a:t>
            </a:r>
            <a:r>
              <a:rPr lang="ko-KR" altLang="en-US"/>
              <a:t>있는</a:t>
            </a:r>
            <a:r>
              <a:rPr lang="en-US" altLang="ko-KR"/>
              <a:t> </a:t>
            </a:r>
            <a:r>
              <a:rPr lang="ko-KR" altLang="en-US"/>
              <a:t>상태고요</a:t>
            </a:r>
            <a:r>
              <a:rPr lang="en-US" altLang="ko-KR"/>
              <a:t>. </a:t>
            </a:r>
            <a:r>
              <a:rPr lang="ko-KR" altLang="en-US"/>
              <a:t>부팅후에</a:t>
            </a:r>
            <a:r>
              <a:rPr lang="en-US" altLang="ko-KR"/>
              <a:t> </a:t>
            </a:r>
            <a:r>
              <a:rPr lang="ko-KR" altLang="en-US"/>
              <a:t>계속</a:t>
            </a:r>
            <a:r>
              <a:rPr lang="en-US" altLang="ko-KR"/>
              <a:t> </a:t>
            </a:r>
            <a:r>
              <a:rPr lang="ko-KR" altLang="en-US"/>
              <a:t>설명드리도록</a:t>
            </a:r>
            <a:r>
              <a:rPr lang="en-US" altLang="ko-KR"/>
              <a:t> </a:t>
            </a:r>
            <a:r>
              <a:rPr lang="ko-KR" altLang="en-US"/>
              <a:t>하겠습니다</a:t>
            </a:r>
            <a:r>
              <a:rPr lang="en-US" altLang="ko-KR"/>
              <a:t>.</a:t>
            </a:r>
            <a:endParaRPr lang="en-US" altLang="ko-KR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/>
              <a:t>부팅이</a:t>
            </a:r>
            <a:r>
              <a:rPr lang="en-US" altLang="ko-KR"/>
              <a:t> </a:t>
            </a:r>
            <a:r>
              <a:rPr lang="ko-KR" altLang="en-US"/>
              <a:t>완료</a:t>
            </a:r>
            <a:r>
              <a:rPr lang="en-US" altLang="ko-KR"/>
              <a:t> </a:t>
            </a:r>
            <a:r>
              <a:rPr lang="ko-KR" altLang="en-US"/>
              <a:t>되었는데요</a:t>
            </a:r>
            <a:r>
              <a:rPr lang="en-US" altLang="ko-KR"/>
              <a:t>. </a:t>
            </a:r>
            <a:r>
              <a:rPr lang="ko-KR" altLang="en-US"/>
              <a:t>천천히</a:t>
            </a:r>
            <a:r>
              <a:rPr lang="en-US" altLang="ko-KR"/>
              <a:t> </a:t>
            </a:r>
            <a:r>
              <a:rPr lang="ko-KR" altLang="en-US"/>
              <a:t>부팅</a:t>
            </a:r>
            <a:r>
              <a:rPr lang="en-US" altLang="ko-KR"/>
              <a:t> </a:t>
            </a:r>
            <a:r>
              <a:rPr lang="ko-KR" altLang="en-US"/>
              <a:t>메세지를</a:t>
            </a:r>
            <a:r>
              <a:rPr lang="en-US" altLang="ko-KR"/>
              <a:t> </a:t>
            </a:r>
            <a:r>
              <a:rPr lang="ko-KR" altLang="en-US"/>
              <a:t>분석하도록</a:t>
            </a:r>
            <a:r>
              <a:rPr lang="en-US" altLang="ko-KR"/>
              <a:t> </a:t>
            </a:r>
            <a:r>
              <a:rPr lang="ko-KR" altLang="en-US"/>
              <a:t>하겠습니다</a:t>
            </a:r>
            <a:r>
              <a:rPr lang="en-US" altLang="ko-KR"/>
              <a:t>.</a:t>
            </a:r>
            <a:endParaRPr lang="en-US" altLang="ko-KR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ko-KR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/>
              <a:t>보시는바와같이</a:t>
            </a:r>
            <a:r>
              <a:rPr lang="en-US" altLang="ko-KR"/>
              <a:t> </a:t>
            </a:r>
            <a:r>
              <a:rPr lang="ko-KR" altLang="en-US"/>
              <a:t>부팅단계에서</a:t>
            </a:r>
            <a:r>
              <a:rPr lang="en-US" altLang="ko-KR"/>
              <a:t> </a:t>
            </a:r>
            <a:r>
              <a:rPr lang="ko-KR" altLang="en-US"/>
              <a:t>파일시스템이</a:t>
            </a:r>
            <a:r>
              <a:rPr lang="en-US" altLang="ko-KR"/>
              <a:t> </a:t>
            </a:r>
            <a:r>
              <a:rPr lang="ko-KR" altLang="en-US"/>
              <a:t>초기화되기전에</a:t>
            </a:r>
            <a:r>
              <a:rPr lang="en-US" altLang="ko-KR"/>
              <a:t> </a:t>
            </a:r>
            <a:r>
              <a:rPr lang="ko-KR" altLang="en-US"/>
              <a:t>시그널이</a:t>
            </a:r>
            <a:r>
              <a:rPr lang="en-US" altLang="ko-KR"/>
              <a:t> </a:t>
            </a:r>
            <a:r>
              <a:rPr lang="ko-KR" altLang="en-US"/>
              <a:t>전송될</a:t>
            </a:r>
            <a:r>
              <a:rPr lang="en-US" altLang="ko-KR"/>
              <a:t> </a:t>
            </a:r>
            <a:r>
              <a:rPr lang="ko-KR" altLang="en-US"/>
              <a:t>수</a:t>
            </a:r>
            <a:r>
              <a:rPr lang="en-US" altLang="ko-KR"/>
              <a:t> </a:t>
            </a:r>
            <a:r>
              <a:rPr lang="ko-KR" altLang="en-US"/>
              <a:t>있기때문에</a:t>
            </a:r>
            <a:r>
              <a:rPr lang="en-US" altLang="ko-KR"/>
              <a:t> </a:t>
            </a:r>
            <a:r>
              <a:rPr lang="ko-KR" altLang="en-US"/>
              <a:t>앞서</a:t>
            </a:r>
            <a:r>
              <a:rPr lang="en-US" altLang="ko-KR"/>
              <a:t> </a:t>
            </a:r>
            <a:r>
              <a:rPr lang="ko-KR" altLang="en-US"/>
              <a:t>설명드린</a:t>
            </a:r>
            <a:r>
              <a:rPr lang="en-US" altLang="ko-KR"/>
              <a:t> </a:t>
            </a:r>
            <a:r>
              <a:rPr lang="ko-KR" altLang="en-US"/>
              <a:t>트레이싱툴을</a:t>
            </a:r>
            <a:r>
              <a:rPr lang="en-US" altLang="ko-KR"/>
              <a:t> </a:t>
            </a:r>
            <a:r>
              <a:rPr lang="ko-KR" altLang="en-US"/>
              <a:t>사용하는게</a:t>
            </a:r>
            <a:r>
              <a:rPr lang="en-US" altLang="ko-KR"/>
              <a:t> </a:t>
            </a:r>
            <a:r>
              <a:rPr lang="ko-KR" altLang="en-US"/>
              <a:t>어려운</a:t>
            </a:r>
            <a:r>
              <a:rPr lang="en-US" altLang="ko-KR"/>
              <a:t> </a:t>
            </a:r>
            <a:r>
              <a:rPr lang="ko-KR" altLang="en-US"/>
              <a:t>환경이구요</a:t>
            </a:r>
            <a:r>
              <a:rPr lang="en-US" altLang="ko-KR"/>
              <a:t>. </a:t>
            </a:r>
            <a:r>
              <a:rPr lang="ko-KR" altLang="en-US"/>
              <a:t>커널을</a:t>
            </a:r>
            <a:r>
              <a:rPr lang="en-US" altLang="ko-KR"/>
              <a:t> </a:t>
            </a:r>
            <a:r>
              <a:rPr lang="ko-KR" altLang="en-US"/>
              <a:t>해킹해서</a:t>
            </a:r>
            <a:r>
              <a:rPr lang="en-US" altLang="ko-KR"/>
              <a:t> </a:t>
            </a:r>
            <a:r>
              <a:rPr lang="ko-KR" altLang="en-US"/>
              <a:t>분석하게</a:t>
            </a:r>
            <a:r>
              <a:rPr lang="en-US" altLang="ko-KR"/>
              <a:t> </a:t>
            </a:r>
            <a:r>
              <a:rPr lang="ko-KR" altLang="en-US"/>
              <a:t>되면</a:t>
            </a:r>
            <a:r>
              <a:rPr lang="en-US" altLang="ko-KR"/>
              <a:t> </a:t>
            </a:r>
            <a:r>
              <a:rPr lang="ko-KR" altLang="en-US"/>
              <a:t>손쉽게</a:t>
            </a:r>
            <a:r>
              <a:rPr lang="en-US" altLang="ko-KR"/>
              <a:t> </a:t>
            </a:r>
            <a:r>
              <a:rPr lang="ko-KR" altLang="en-US"/>
              <a:t>확인할</a:t>
            </a:r>
            <a:r>
              <a:rPr lang="en-US" altLang="ko-KR"/>
              <a:t> </a:t>
            </a:r>
            <a:r>
              <a:rPr lang="ko-KR" altLang="en-US"/>
              <a:t>수</a:t>
            </a:r>
            <a:r>
              <a:rPr lang="en-US" altLang="ko-KR"/>
              <a:t> </a:t>
            </a:r>
            <a:r>
              <a:rPr lang="ko-KR" altLang="en-US"/>
              <a:t>있습니다</a:t>
            </a:r>
            <a:r>
              <a:rPr lang="en-US" altLang="ko-KR"/>
              <a:t>.</a:t>
            </a:r>
            <a:endParaRPr lang="en-US" altLang="ko-KR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ko-KR" altLang="en-US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/>
              <a:t>이렇게해서</a:t>
            </a:r>
            <a:r>
              <a:rPr lang="en-US" altLang="ko-KR"/>
              <a:t> </a:t>
            </a:r>
            <a:r>
              <a:rPr lang="ko-KR" altLang="en-US"/>
              <a:t>데모</a:t>
            </a:r>
            <a:r>
              <a:rPr lang="en-US" altLang="ko-KR"/>
              <a:t> </a:t>
            </a:r>
            <a:r>
              <a:rPr lang="ko-KR" altLang="en-US"/>
              <a:t>시현은</a:t>
            </a:r>
            <a:r>
              <a:rPr lang="en-US" altLang="ko-KR"/>
              <a:t> </a:t>
            </a:r>
            <a:r>
              <a:rPr lang="ko-KR" altLang="en-US"/>
              <a:t>마치도록</a:t>
            </a:r>
            <a:r>
              <a:rPr lang="en-US" altLang="ko-KR"/>
              <a:t> </a:t>
            </a:r>
            <a:r>
              <a:rPr lang="ko-KR" altLang="en-US"/>
              <a:t>하구요</a:t>
            </a:r>
            <a:r>
              <a:rPr lang="en-US" altLang="ko-KR"/>
              <a:t>. </a:t>
            </a:r>
            <a:r>
              <a:rPr lang="ko-KR" altLang="en-US"/>
              <a:t>다시</a:t>
            </a:r>
            <a:r>
              <a:rPr lang="en-US" altLang="ko-KR"/>
              <a:t> </a:t>
            </a:r>
            <a:r>
              <a:rPr lang="ko-KR" altLang="en-US"/>
              <a:t>프레젠테이션으로</a:t>
            </a:r>
            <a:r>
              <a:rPr lang="en-US" altLang="ko-KR"/>
              <a:t> </a:t>
            </a:r>
            <a:r>
              <a:rPr lang="ko-KR" altLang="en-US"/>
              <a:t>돌아가겠습니다</a:t>
            </a:r>
            <a:r>
              <a:rPr lang="en-US" altLang="ko-KR"/>
              <a:t>.</a:t>
            </a:r>
            <a:endParaRPr lang="en-US" altLang="ko-KR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e7162bb31a_0_95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e7162bb31a_0_95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/>
              <a:t>이번</a:t>
            </a:r>
            <a:r>
              <a:rPr lang="en-US" altLang="ko-KR"/>
              <a:t> </a:t>
            </a:r>
            <a:r>
              <a:rPr lang="ko-KR" altLang="en-US"/>
              <a:t>세션은</a:t>
            </a:r>
            <a:r>
              <a:rPr lang="en-US" altLang="ko-KR"/>
              <a:t> </a:t>
            </a:r>
            <a:r>
              <a:rPr lang="ko-KR" altLang="en-US"/>
              <a:t>커널에</a:t>
            </a:r>
            <a:r>
              <a:rPr lang="en-US" altLang="ko-KR"/>
              <a:t> </a:t>
            </a:r>
            <a:r>
              <a:rPr lang="ko-KR" altLang="en-US"/>
              <a:t>대해</a:t>
            </a:r>
            <a:r>
              <a:rPr lang="en-US" altLang="ko-KR"/>
              <a:t> </a:t>
            </a:r>
            <a:r>
              <a:rPr lang="ko-KR" altLang="en-US"/>
              <a:t>깊게</a:t>
            </a:r>
            <a:r>
              <a:rPr lang="en-US" altLang="ko-KR"/>
              <a:t> </a:t>
            </a:r>
            <a:r>
              <a:rPr lang="ko-KR" altLang="en-US"/>
              <a:t>분석하기</a:t>
            </a:r>
            <a:r>
              <a:rPr lang="en-US" altLang="ko-KR"/>
              <a:t> </a:t>
            </a:r>
            <a:r>
              <a:rPr lang="ko-KR" altLang="en-US"/>
              <a:t>보다는</a:t>
            </a:r>
            <a:r>
              <a:rPr lang="en-US" altLang="ko-KR"/>
              <a:t> </a:t>
            </a:r>
            <a:r>
              <a:rPr lang="ko-KR" altLang="en-US"/>
              <a:t>넓게</a:t>
            </a:r>
            <a:r>
              <a:rPr lang="en-US" altLang="ko-KR"/>
              <a:t> </a:t>
            </a:r>
            <a:r>
              <a:rPr lang="ko-KR" altLang="en-US"/>
              <a:t>어떠한</a:t>
            </a:r>
            <a:r>
              <a:rPr lang="en-US" altLang="ko-KR"/>
              <a:t> </a:t>
            </a:r>
            <a:r>
              <a:rPr lang="ko-KR" altLang="en-US"/>
              <a:t>이슈가</a:t>
            </a:r>
            <a:r>
              <a:rPr lang="en-US" altLang="ko-KR"/>
              <a:t> </a:t>
            </a:r>
            <a:r>
              <a:rPr lang="ko-KR" altLang="en-US"/>
              <a:t>있었고</a:t>
            </a:r>
            <a:r>
              <a:rPr lang="en-US" altLang="ko-KR"/>
              <a:t> </a:t>
            </a:r>
            <a:r>
              <a:rPr lang="ko-KR" altLang="en-US"/>
              <a:t>그걸</a:t>
            </a:r>
            <a:r>
              <a:rPr lang="en-US" altLang="ko-KR"/>
              <a:t> </a:t>
            </a:r>
            <a:r>
              <a:rPr lang="ko-KR" altLang="en-US"/>
              <a:t>해결하기</a:t>
            </a:r>
            <a:r>
              <a:rPr lang="en-US" altLang="ko-KR"/>
              <a:t> </a:t>
            </a:r>
            <a:r>
              <a:rPr lang="ko-KR" altLang="en-US"/>
              <a:t>위해</a:t>
            </a:r>
            <a:r>
              <a:rPr lang="en-US" altLang="ko-KR"/>
              <a:t> </a:t>
            </a:r>
            <a:r>
              <a:rPr lang="ko-KR" altLang="en-US"/>
              <a:t>커널을</a:t>
            </a:r>
            <a:r>
              <a:rPr lang="en-US" altLang="ko-KR"/>
              <a:t> </a:t>
            </a:r>
            <a:r>
              <a:rPr lang="ko-KR" altLang="en-US"/>
              <a:t>수정해서</a:t>
            </a:r>
            <a:r>
              <a:rPr lang="en-US" altLang="ko-KR"/>
              <a:t> </a:t>
            </a:r>
            <a:r>
              <a:rPr lang="ko-KR" altLang="en-US"/>
              <a:t>해결했다는</a:t>
            </a:r>
            <a:r>
              <a:rPr lang="en-US" altLang="ko-KR"/>
              <a:t> </a:t>
            </a:r>
            <a:r>
              <a:rPr lang="ko-KR" altLang="en-US"/>
              <a:t>관점으로</a:t>
            </a:r>
            <a:r>
              <a:rPr lang="en-US" altLang="ko-KR"/>
              <a:t> </a:t>
            </a:r>
            <a:r>
              <a:rPr lang="ko-KR" altLang="en-US"/>
              <a:t>설명을</a:t>
            </a:r>
            <a:r>
              <a:rPr lang="en-US" altLang="ko-KR"/>
              <a:t> </a:t>
            </a:r>
            <a:r>
              <a:rPr lang="ko-KR" altLang="en-US"/>
              <a:t>드렸어요</a:t>
            </a:r>
            <a:r>
              <a:rPr lang="en-US" altLang="ko-KR"/>
              <a:t>. </a:t>
            </a:r>
            <a:r>
              <a:rPr lang="ko-KR" altLang="en-US"/>
              <a:t>여러분들이</a:t>
            </a:r>
            <a:r>
              <a:rPr lang="en-US" altLang="ko-KR"/>
              <a:t> </a:t>
            </a:r>
            <a:r>
              <a:rPr lang="ko-KR" altLang="en-US"/>
              <a:t>커널과</a:t>
            </a:r>
            <a:r>
              <a:rPr lang="en-US" altLang="ko-KR"/>
              <a:t> </a:t>
            </a:r>
            <a:r>
              <a:rPr lang="ko-KR" altLang="en-US"/>
              <a:t>조금이라도</a:t>
            </a:r>
            <a:r>
              <a:rPr lang="en-US" altLang="ko-KR"/>
              <a:t> </a:t>
            </a:r>
            <a:r>
              <a:rPr lang="ko-KR" altLang="en-US"/>
              <a:t>가까워지셨다면</a:t>
            </a:r>
            <a:r>
              <a:rPr lang="en-US" altLang="ko-KR"/>
              <a:t> </a:t>
            </a:r>
            <a:r>
              <a:rPr lang="ko-KR" altLang="en-US"/>
              <a:t>다행이구요</a:t>
            </a:r>
            <a:r>
              <a:rPr lang="en-US" altLang="ko-KR"/>
              <a:t>. </a:t>
            </a:r>
            <a:r>
              <a:rPr lang="ko-KR" altLang="en-US"/>
              <a:t>제</a:t>
            </a:r>
            <a:r>
              <a:rPr lang="en-US" altLang="ko-KR"/>
              <a:t> </a:t>
            </a:r>
            <a:r>
              <a:rPr lang="ko-KR" altLang="en-US"/>
              <a:t>발표는</a:t>
            </a:r>
            <a:r>
              <a:rPr lang="en-US" altLang="ko-KR"/>
              <a:t> </a:t>
            </a:r>
            <a:r>
              <a:rPr lang="ko-KR" altLang="en-US"/>
              <a:t>여기</a:t>
            </a:r>
            <a:r>
              <a:rPr lang="ko-KR"/>
              <a:t>에서</a:t>
            </a:r>
            <a:r>
              <a:rPr lang="en-US" altLang="ko-KR"/>
              <a:t> </a:t>
            </a:r>
            <a:r>
              <a:rPr lang="ko-KR"/>
              <a:t>마치도록</a:t>
            </a:r>
            <a:r>
              <a:rPr lang="en-US" altLang="ko-KR"/>
              <a:t> </a:t>
            </a:r>
            <a:r>
              <a:rPr lang="ko-KR"/>
              <a:t>하겠습니다</a:t>
            </a:r>
            <a:r>
              <a:rPr lang="en-US" altLang="ko-KR"/>
              <a:t>. </a:t>
            </a:r>
            <a:r>
              <a:rPr lang="ko-KR" altLang="en-US"/>
              <a:t>감사합니다</a:t>
            </a:r>
            <a:r>
              <a:rPr lang="en-US" altLang="ko-KR"/>
              <a:t>.</a:t>
            </a:r>
            <a:endParaRPr lang="en-US" altLang="ko-KR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e7162bb31a_0_70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e7162bb31a_0_70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e7162bb31a_0_1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e7162bb31a_0_1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/>
              <a:t>이</a:t>
            </a:r>
            <a:r>
              <a:rPr lang="en-US" altLang="ko-KR"/>
              <a:t> </a:t>
            </a:r>
            <a:r>
              <a:rPr lang="ko-KR" altLang="en-US"/>
              <a:t>사진들이</a:t>
            </a:r>
            <a:r>
              <a:rPr lang="en-US" altLang="ko-KR"/>
              <a:t> </a:t>
            </a:r>
            <a:r>
              <a:rPr lang="ko-KR" altLang="en-US"/>
              <a:t>바로</a:t>
            </a:r>
            <a:r>
              <a:rPr lang="en-US" altLang="ko-KR"/>
              <a:t> </a:t>
            </a:r>
            <a:r>
              <a:rPr lang="ko-KR" altLang="en-US"/>
              <a:t>수정하고</a:t>
            </a:r>
            <a:r>
              <a:rPr lang="en-US" altLang="ko-KR"/>
              <a:t> </a:t>
            </a:r>
            <a:r>
              <a:rPr lang="ko-KR" altLang="en-US"/>
              <a:t>시스템을</a:t>
            </a:r>
            <a:r>
              <a:rPr lang="en-US" altLang="ko-KR"/>
              <a:t> </a:t>
            </a:r>
            <a:r>
              <a:rPr lang="ko-KR" altLang="en-US"/>
              <a:t>실행했을때</a:t>
            </a:r>
            <a:r>
              <a:rPr lang="en-US" altLang="ko-KR"/>
              <a:t> </a:t>
            </a:r>
            <a:r>
              <a:rPr lang="ko-KR" altLang="en-US"/>
              <a:t>나온</a:t>
            </a:r>
            <a:r>
              <a:rPr lang="en-US" altLang="ko-KR"/>
              <a:t> </a:t>
            </a:r>
            <a:r>
              <a:rPr lang="ko-KR" altLang="en-US"/>
              <a:t>내용인데요</a:t>
            </a:r>
            <a:r>
              <a:rPr lang="en-US" altLang="ko-KR"/>
              <a:t>. </a:t>
            </a:r>
            <a:r>
              <a:rPr lang="ko-KR" altLang="en-US"/>
              <a:t>첫번째는</a:t>
            </a:r>
            <a:r>
              <a:rPr lang="en-US" altLang="ko-KR"/>
              <a:t> </a:t>
            </a:r>
            <a:r>
              <a:rPr lang="ko-KR" altLang="en-US"/>
              <a:t>부팅단계의</a:t>
            </a:r>
            <a:r>
              <a:rPr lang="en-US" altLang="ko-KR"/>
              <a:t> </a:t>
            </a:r>
            <a:r>
              <a:rPr lang="ko-KR" altLang="en-US"/>
              <a:t>사진이고</a:t>
            </a:r>
            <a:r>
              <a:rPr lang="en-US" altLang="ko-KR"/>
              <a:t> fs</a:t>
            </a:r>
            <a:r>
              <a:rPr lang="ko-KR" altLang="en-US"/>
              <a:t>이</a:t>
            </a:r>
            <a:r>
              <a:rPr lang="en-US" altLang="ko-KR"/>
              <a:t> </a:t>
            </a:r>
            <a:r>
              <a:rPr lang="ko-KR" altLang="en-US"/>
              <a:t>마운트</a:t>
            </a:r>
            <a:r>
              <a:rPr lang="en-US" altLang="ko-KR"/>
              <a:t> </a:t>
            </a:r>
            <a:r>
              <a:rPr lang="ko-KR" altLang="en-US"/>
              <a:t>되기전에</a:t>
            </a:r>
            <a:r>
              <a:rPr lang="en-US" altLang="ko-KR"/>
              <a:t> </a:t>
            </a:r>
            <a:r>
              <a:rPr lang="ko-KR" altLang="en-US"/>
              <a:t>시그널이</a:t>
            </a:r>
            <a:r>
              <a:rPr lang="en-US" altLang="ko-KR"/>
              <a:t> </a:t>
            </a:r>
            <a:r>
              <a:rPr lang="ko-KR" altLang="en-US"/>
              <a:t>전송되어서</a:t>
            </a:r>
            <a:r>
              <a:rPr lang="en-US" altLang="ko-KR"/>
              <a:t> </a:t>
            </a:r>
            <a:r>
              <a:rPr lang="ko-KR" altLang="en-US"/>
              <a:t>패치</a:t>
            </a:r>
            <a:r>
              <a:rPr lang="en-US" altLang="ko-KR"/>
              <a:t> </a:t>
            </a:r>
            <a:r>
              <a:rPr lang="ko-KR" altLang="en-US"/>
              <a:t>코드가</a:t>
            </a:r>
            <a:r>
              <a:rPr lang="en-US" altLang="ko-KR"/>
              <a:t> </a:t>
            </a:r>
            <a:r>
              <a:rPr lang="ko-KR" altLang="en-US"/>
              <a:t>실행되었어요</a:t>
            </a:r>
            <a:r>
              <a:rPr lang="en-US" altLang="ko-KR"/>
              <a:t>.</a:t>
            </a:r>
            <a:endParaRPr lang="en-US" altLang="ko-KR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/>
              <a:t>두번째는</a:t>
            </a:r>
            <a:r>
              <a:rPr lang="en-US" altLang="ko-KR"/>
              <a:t> </a:t>
            </a:r>
            <a:r>
              <a:rPr lang="ko-KR" altLang="en-US"/>
              <a:t>쉘로</a:t>
            </a:r>
            <a:r>
              <a:rPr lang="en-US" altLang="ko-KR"/>
              <a:t> </a:t>
            </a:r>
            <a:r>
              <a:rPr lang="ko-KR" altLang="en-US"/>
              <a:t>접근하여</a:t>
            </a:r>
            <a:r>
              <a:rPr lang="en-US" altLang="ko-KR"/>
              <a:t> kill </a:t>
            </a:r>
            <a:r>
              <a:rPr lang="ko-KR" altLang="en-US"/>
              <a:t>명령어를</a:t>
            </a:r>
            <a:r>
              <a:rPr lang="en-US" altLang="ko-KR"/>
              <a:t> </a:t>
            </a:r>
            <a:r>
              <a:rPr lang="ko-KR" altLang="en-US"/>
              <a:t>통해</a:t>
            </a:r>
            <a:r>
              <a:rPr lang="en-US" altLang="ko-KR"/>
              <a:t> </a:t>
            </a:r>
            <a:r>
              <a:rPr lang="ko-KR" altLang="en-US"/>
              <a:t>임의로</a:t>
            </a:r>
            <a:r>
              <a:rPr lang="en-US" altLang="ko-KR"/>
              <a:t> </a:t>
            </a:r>
            <a:r>
              <a:rPr lang="ko-KR" altLang="en-US"/>
              <a:t>시그널을</a:t>
            </a:r>
            <a:r>
              <a:rPr lang="en-US" altLang="ko-KR"/>
              <a:t> </a:t>
            </a:r>
            <a:r>
              <a:rPr lang="ko-KR" altLang="en-US"/>
              <a:t>생성하였고</a:t>
            </a:r>
            <a:r>
              <a:rPr lang="en-US" altLang="ko-KR"/>
              <a:t> dhcp </a:t>
            </a:r>
            <a:r>
              <a:rPr lang="ko-KR" altLang="en-US"/>
              <a:t>클라이언트로</a:t>
            </a:r>
            <a:r>
              <a:rPr lang="en-US" altLang="ko-KR"/>
              <a:t> </a:t>
            </a:r>
            <a:r>
              <a:rPr lang="ko-KR" altLang="en-US"/>
              <a:t>시그널이</a:t>
            </a:r>
            <a:r>
              <a:rPr lang="en-US" altLang="ko-KR"/>
              <a:t> </a:t>
            </a:r>
            <a:r>
              <a:rPr lang="ko-KR" altLang="en-US"/>
              <a:t>전송된</a:t>
            </a:r>
            <a:r>
              <a:rPr lang="en-US" altLang="ko-KR"/>
              <a:t> </a:t>
            </a:r>
            <a:r>
              <a:rPr lang="ko-KR" altLang="en-US"/>
              <a:t>것을</a:t>
            </a:r>
            <a:r>
              <a:rPr lang="en-US" altLang="ko-KR"/>
              <a:t> </a:t>
            </a:r>
            <a:r>
              <a:rPr lang="ko-KR" altLang="en-US"/>
              <a:t>확인할</a:t>
            </a:r>
            <a:r>
              <a:rPr lang="en-US" altLang="ko-KR"/>
              <a:t> </a:t>
            </a:r>
            <a:r>
              <a:rPr lang="ko-KR" altLang="en-US"/>
              <a:t>수</a:t>
            </a:r>
            <a:r>
              <a:rPr lang="en-US" altLang="ko-KR"/>
              <a:t> </a:t>
            </a:r>
            <a:r>
              <a:rPr lang="ko-KR" altLang="en-US"/>
              <a:t>있습니다</a:t>
            </a:r>
            <a:r>
              <a:rPr lang="en-US" altLang="ko-KR"/>
              <a:t>.</a:t>
            </a:r>
            <a:endParaRPr lang="en-US" altLang="ko-K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e7162bb31a_0_70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e7162bb31a_0_70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/>
              <a:t>부모가</a:t>
            </a:r>
            <a:r>
              <a:rPr lang="en-US" altLang="ko-KR"/>
              <a:t> </a:t>
            </a:r>
            <a:r>
              <a:rPr lang="ko-KR"/>
              <a:t>자식에게</a:t>
            </a:r>
            <a:r>
              <a:rPr lang="en-US" altLang="ko-KR"/>
              <a:t> </a:t>
            </a:r>
            <a:r>
              <a:rPr lang="ko-KR"/>
              <a:t>메세지를</a:t>
            </a:r>
            <a:r>
              <a:rPr lang="en-US" altLang="ko-KR"/>
              <a:t> </a:t>
            </a:r>
            <a:r>
              <a:rPr lang="ko-KR"/>
              <a:t>전달하고</a:t>
            </a:r>
            <a:r>
              <a:rPr lang="en-US" altLang="ko-KR"/>
              <a:t> </a:t>
            </a:r>
            <a:r>
              <a:rPr lang="ko-KR"/>
              <a:t>있는데</a:t>
            </a:r>
            <a:r>
              <a:rPr lang="en-US" altLang="ko-KR"/>
              <a:t> </a:t>
            </a:r>
            <a:r>
              <a:rPr lang="ko-KR"/>
              <a:t>이</a:t>
            </a:r>
            <a:r>
              <a:rPr lang="en-US" altLang="ko-KR"/>
              <a:t> </a:t>
            </a:r>
            <a:r>
              <a:rPr lang="ko-KR"/>
              <a:t>전체적인</a:t>
            </a:r>
            <a:r>
              <a:rPr lang="en-US" altLang="ko-KR"/>
              <a:t> </a:t>
            </a:r>
            <a:r>
              <a:rPr lang="ko-KR"/>
              <a:t>그림이</a:t>
            </a:r>
            <a:r>
              <a:rPr lang="en-US" altLang="ko-KR"/>
              <a:t> IPC</a:t>
            </a:r>
            <a:r>
              <a:rPr lang="ko-KR" altLang="en-US"/>
              <a:t>구요</a:t>
            </a:r>
            <a:r>
              <a:rPr lang="en-US" altLang="ko-KR"/>
              <a:t>.</a:t>
            </a:r>
            <a:endParaRPr lang="en-US" altLang="ko-K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e7162bb31a_0_70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e7162bb31a_0_70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/>
              <a:t>그리고</a:t>
            </a:r>
            <a:r>
              <a:rPr lang="en-US" altLang="ko-KR"/>
              <a:t> </a:t>
            </a:r>
            <a:r>
              <a:rPr lang="ko-KR"/>
              <a:t>거기에</a:t>
            </a:r>
            <a:r>
              <a:rPr lang="en-US" altLang="ko-KR"/>
              <a:t> </a:t>
            </a:r>
            <a:r>
              <a:rPr lang="ko-KR"/>
              <a:t>사용된</a:t>
            </a:r>
            <a:r>
              <a:rPr lang="en-US" altLang="ko-KR"/>
              <a:t> </a:t>
            </a:r>
            <a:r>
              <a:rPr lang="ko-KR"/>
              <a:t>메세지가</a:t>
            </a:r>
            <a:r>
              <a:rPr lang="en-US" altLang="ko-KR"/>
              <a:t> </a:t>
            </a:r>
            <a:r>
              <a:rPr lang="ko-KR"/>
              <a:t>바로</a:t>
            </a:r>
            <a:r>
              <a:rPr lang="en-US" altLang="ko-KR"/>
              <a:t> </a:t>
            </a:r>
            <a:r>
              <a:rPr lang="ko-KR"/>
              <a:t>시그널입니다</a:t>
            </a:r>
            <a:r>
              <a:rPr lang="en-US" altLang="ko-KR"/>
              <a:t>.</a:t>
            </a:r>
            <a:endParaRPr lang="en-US" altLang="ko-K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e7162bb31a_0_70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e7162bb31a_0_70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/>
              <a:t>물론</a:t>
            </a:r>
            <a:r>
              <a:rPr lang="en-US" altLang="ko-KR"/>
              <a:t> </a:t>
            </a:r>
            <a:r>
              <a:rPr lang="ko-KR"/>
              <a:t>자식도</a:t>
            </a:r>
            <a:r>
              <a:rPr lang="en-US" altLang="ko-KR"/>
              <a:t> </a:t>
            </a:r>
            <a:r>
              <a:rPr lang="ko-KR"/>
              <a:t>부모에게</a:t>
            </a:r>
            <a:r>
              <a:rPr lang="en-US" altLang="ko-KR"/>
              <a:t> </a:t>
            </a:r>
            <a:r>
              <a:rPr lang="ko-KR"/>
              <a:t>응답할</a:t>
            </a:r>
            <a:r>
              <a:rPr lang="en-US" altLang="ko-KR"/>
              <a:t> </a:t>
            </a:r>
            <a:r>
              <a:rPr lang="ko-KR"/>
              <a:t>수</a:t>
            </a:r>
            <a:r>
              <a:rPr lang="en-US" altLang="ko-KR"/>
              <a:t> </a:t>
            </a:r>
            <a:r>
              <a:rPr lang="ko-KR" altLang="en-US"/>
              <a:t>있</a:t>
            </a:r>
            <a:r>
              <a:rPr lang="ko-KR"/>
              <a:t>지만</a:t>
            </a:r>
            <a:r>
              <a:rPr lang="en-US" altLang="ko-KR"/>
              <a:t> </a:t>
            </a:r>
            <a:r>
              <a:rPr lang="ko-KR"/>
              <a:t>그건</a:t>
            </a:r>
            <a:r>
              <a:rPr lang="en-US" altLang="ko-KR"/>
              <a:t> </a:t>
            </a:r>
            <a:r>
              <a:rPr lang="ko-KR"/>
              <a:t>오로지</a:t>
            </a:r>
            <a:r>
              <a:rPr lang="en-US" altLang="ko-KR"/>
              <a:t> </a:t>
            </a:r>
            <a:r>
              <a:rPr lang="ko-KR"/>
              <a:t>자식프로그램이</a:t>
            </a:r>
            <a:r>
              <a:rPr lang="en-US" altLang="ko-KR"/>
              <a:t> </a:t>
            </a:r>
            <a:r>
              <a:rPr lang="ko-KR"/>
              <a:t>어떻게</a:t>
            </a:r>
            <a:r>
              <a:rPr lang="en-US" altLang="ko-KR"/>
              <a:t> </a:t>
            </a:r>
            <a:r>
              <a:rPr lang="ko-KR"/>
              <a:t>구현되어</a:t>
            </a:r>
            <a:r>
              <a:rPr lang="en-US" altLang="ko-KR"/>
              <a:t> </a:t>
            </a:r>
            <a:r>
              <a:rPr lang="ko-KR"/>
              <a:t>있는가에</a:t>
            </a:r>
            <a:r>
              <a:rPr lang="en-US" altLang="ko-KR"/>
              <a:t> </a:t>
            </a:r>
            <a:r>
              <a:rPr lang="ko-KR"/>
              <a:t>따라</a:t>
            </a:r>
            <a:r>
              <a:rPr lang="en-US" altLang="ko-KR"/>
              <a:t> </a:t>
            </a:r>
            <a:r>
              <a:rPr lang="ko-KR"/>
              <a:t>달라져요</a:t>
            </a:r>
            <a:r>
              <a:rPr lang="en-US" altLang="ko-KR"/>
              <a:t>.</a:t>
            </a:r>
            <a:endParaRPr lang="en-US" altLang="ko-K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e7162bb31a_0_70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e7162bb31a_0_70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>앞 예시에 나온 상황은 </a:t>
            </a:r>
            <a:r>
              <a:rPr lang="ko-KR"/>
              <a:t>흔히</a:t>
            </a:r>
            <a:r>
              <a:rPr lang="en-US" altLang="ko-KR"/>
              <a:t> </a:t>
            </a:r>
            <a:r>
              <a:rPr lang="ko-KR"/>
              <a:t>저희가</a:t>
            </a:r>
            <a:r>
              <a:rPr lang="en-US" altLang="ko-KR"/>
              <a:t> </a:t>
            </a:r>
            <a:r>
              <a:rPr lang="ko-KR"/>
              <a:t>텍스트북에서</a:t>
            </a:r>
            <a:r>
              <a:rPr lang="en-US" altLang="ko-KR"/>
              <a:t> </a:t>
            </a:r>
            <a:r>
              <a:rPr lang="ko-KR"/>
              <a:t>보던</a:t>
            </a:r>
            <a:r>
              <a:rPr lang="en-US" altLang="ko-KR"/>
              <a:t> </a:t>
            </a:r>
            <a:r>
              <a:rPr lang="ko-KR"/>
              <a:t>내용이죠</a:t>
            </a:r>
            <a:r>
              <a:rPr lang="en-US" altLang="ko-KR"/>
              <a:t>. </a:t>
            </a:r>
            <a:r>
              <a:t>문제도 없고 괜찮아보이지만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e7162bb31a_0_70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e7162bb31a_0_70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/>
              <a:t>product에서는 이렇게 행복한 상황보다는 복잡한 상황이 더 많이</a:t>
            </a:r>
            <a:r>
              <a:rPr lang="en-US" altLang="ko-KR"/>
              <a:t> </a:t>
            </a:r>
            <a:r>
              <a:rPr lang="ko-KR" altLang="en-US"/>
              <a:t>발생해요.</a:t>
            </a:r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Title slid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matchingName="Section header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matchingName="Title and body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matchingName="Title and two columns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Title 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9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0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.png"/></Relationships>
</file>

<file path=ppt/slides/_rels/slide3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9.xml"/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3.png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4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4.xml"/><Relationship Id="rId4" Type="http://schemas.openxmlformats.org/officeDocument/2006/relationships/slideLayout" Target="../slideLayouts/slideLayout3.xml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95420"/>
            </a:gs>
            <a:gs pos="100000">
              <a:srgbClr val="5E2750"/>
            </a:gs>
          </a:gsLst>
          <a:lin ang="2700006" scaled="0"/>
        </a:gradFill>
        <a:effectLst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1221125"/>
            <a:ext cx="8520600" cy="165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4800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Who ‘kill’ed my processes?</a:t>
            </a:r>
            <a:endParaRPr lang="en-US" altLang="en-US" sz="4800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</p:txBody>
      </p:sp>
      <p:sp>
        <p:nvSpPr>
          <p:cNvPr id="55" name="Google Shape;55;p13"/>
          <p:cNvSpPr txBox="1"/>
          <p:nvPr>
            <p:ph type="subTitle" idx="1"/>
          </p:nvPr>
        </p:nvSpPr>
        <p:spPr>
          <a:xfrm>
            <a:off x="311700" y="29103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Trace Signals through Linux Kernel hacking</a:t>
            </a:r>
            <a:endParaRPr 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 rotWithShape="1">
          <a:blip r:embed="rId1"/>
          <a:srcRect l="4038" t="15701" r="4167" b="26189"/>
          <a:stretch>
            <a:fillRect/>
          </a:stretch>
        </p:blipFill>
        <p:spPr>
          <a:xfrm>
            <a:off x="311700" y="658875"/>
            <a:ext cx="3300726" cy="5254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95420"/>
            </a:gs>
            <a:gs pos="100000">
              <a:srgbClr val="5E2750"/>
            </a:gs>
          </a:gsLst>
          <a:lin ang="2700006" scaled="0"/>
        </a:gradFill>
        <a:effectLst/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1"/>
          <a:srcRect l="4038" t="15701" r="4167" b="26189"/>
          <a:stretch>
            <a:fillRect/>
          </a:stretch>
        </p:blipFill>
        <p:spPr>
          <a:xfrm>
            <a:off x="6934475" y="4703625"/>
            <a:ext cx="1897825" cy="30212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Oval 2"/>
          <p:cNvSpPr/>
          <p:nvPr/>
        </p:nvSpPr>
        <p:spPr>
          <a:xfrm>
            <a:off x="1564005" y="3204210"/>
            <a:ext cx="936625" cy="936625"/>
          </a:xfrm>
          <a:prstGeom prst="ellipse">
            <a:avLst/>
          </a:prstGeom>
          <a:noFill/>
          <a:ln w="31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en-US">
                <a:latin typeface="Ubuntu Thin" panose="020B0304030602030204" charset="0"/>
                <a:cs typeface="Ubuntu Thin" panose="020B0304030602030204" charset="0"/>
              </a:rPr>
              <a:t>Mom</a:t>
            </a:r>
            <a:endParaRPr lang="en-US" altLang="en-US">
              <a:latin typeface="Ubuntu Thin" panose="020B0304030602030204" charset="0"/>
              <a:cs typeface="Ubuntu Thin" panose="020B0304030602030204" charset="0"/>
            </a:endParaRPr>
          </a:p>
          <a:p>
            <a:pPr algn="ctr"/>
            <a:r>
              <a:rPr lang="en-US" altLang="en-US" sz="800">
                <a:latin typeface="Ubuntu Thin" panose="020B0304030602030204" charset="0"/>
                <a:cs typeface="Ubuntu Thin" panose="020B0304030602030204" charset="0"/>
              </a:rPr>
              <a:t>(Process)</a:t>
            </a:r>
            <a:endParaRPr lang="en-US" altLang="en-US" sz="800">
              <a:latin typeface="Ubuntu Thin" panose="020B0304030602030204" charset="0"/>
              <a:cs typeface="Ubuntu Thin" panose="020B030403060203020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6106795" y="2103120"/>
            <a:ext cx="936625" cy="936625"/>
          </a:xfrm>
          <a:prstGeom prst="ellipse">
            <a:avLst/>
          </a:prstGeom>
          <a:noFill/>
          <a:ln w="31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en-US">
                <a:latin typeface="Ubuntu Thin" panose="020B0304030602030204" charset="0"/>
                <a:cs typeface="Ubuntu Thin" panose="020B0304030602030204" charset="0"/>
              </a:rPr>
              <a:t>Child</a:t>
            </a:r>
            <a:endParaRPr lang="en-US" altLang="en-US">
              <a:latin typeface="Ubuntu Thin" panose="020B0304030602030204" charset="0"/>
              <a:cs typeface="Ubuntu Thin" panose="020B0304030602030204" charset="0"/>
            </a:endParaRPr>
          </a:p>
          <a:p>
            <a:pPr algn="ctr"/>
            <a:r>
              <a:rPr lang="en-US" altLang="en-US" sz="800">
                <a:latin typeface="Ubuntu Thin" panose="020B0304030602030204" charset="0"/>
                <a:cs typeface="Ubuntu Thin" panose="020B0304030602030204" charset="0"/>
              </a:rPr>
              <a:t>(Process)</a:t>
            </a:r>
            <a:endParaRPr lang="en-US" altLang="en-US" sz="800">
              <a:latin typeface="Ubuntu Thin" panose="020B0304030602030204" charset="0"/>
              <a:cs typeface="Ubuntu Thin" panose="020B0304030602030204" charset="0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3779520" y="2283460"/>
            <a:ext cx="864235" cy="504190"/>
          </a:xfrm>
          <a:prstGeom prst="straightConnector1">
            <a:avLst/>
          </a:prstGeom>
          <a:ln w="63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Box 4"/>
          <p:cNvSpPr txBox="1"/>
          <p:nvPr/>
        </p:nvSpPr>
        <p:spPr>
          <a:xfrm>
            <a:off x="3017520" y="3095625"/>
            <a:ext cx="162623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en-US">
                <a:solidFill>
                  <a:schemeClr val="bg1"/>
                </a:solidFill>
                <a:latin typeface="Ubuntu Thin" panose="020B0304030602030204" charset="0"/>
                <a:cs typeface="Ubuntu Thin" panose="020B0304030602030204" charset="0"/>
              </a:rPr>
              <a:t>“Come for dinner!”</a:t>
            </a:r>
            <a:endParaRPr lang="en-US" altLang="en-US">
              <a:solidFill>
                <a:schemeClr val="bg1"/>
              </a:solidFill>
              <a:latin typeface="Ubuntu Thin" panose="020B0304030602030204" charset="0"/>
              <a:cs typeface="Ubuntu Thin" panose="020B0304030602030204" charset="0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3115945" y="4304665"/>
            <a:ext cx="291147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en-US" sz="2000">
                <a:solidFill>
                  <a:schemeClr val="bg1"/>
                </a:solidFill>
                <a:latin typeface="Ubuntu Thin" panose="020B0304030602030204" charset="0"/>
                <a:cs typeface="Ubuntu Thin" panose="020B0304030602030204" charset="0"/>
              </a:rPr>
              <a:t>How real world looks like</a:t>
            </a:r>
            <a:endParaRPr lang="en-US" altLang="en-US" sz="2000">
              <a:solidFill>
                <a:schemeClr val="bg1"/>
              </a:solidFill>
              <a:latin typeface="Ubuntu Thin" panose="020B0304030602030204" charset="0"/>
              <a:cs typeface="Ubuntu Thin" panose="020B030403060203020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2581910" y="719455"/>
            <a:ext cx="936625" cy="936625"/>
          </a:xfrm>
          <a:prstGeom prst="ellipse">
            <a:avLst/>
          </a:prstGeom>
          <a:noFill/>
          <a:ln w="31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en-US">
                <a:latin typeface="Ubuntu Thin" panose="020B0304030602030204" charset="0"/>
                <a:cs typeface="Ubuntu Thin" panose="020B0304030602030204" charset="0"/>
              </a:rPr>
              <a:t>???</a:t>
            </a:r>
            <a:endParaRPr lang="en-US" altLang="en-US">
              <a:latin typeface="Ubuntu Thin" panose="020B0304030602030204" charset="0"/>
              <a:cs typeface="Ubuntu Thin" panose="020B0304030602030204" charset="0"/>
            </a:endParaRPr>
          </a:p>
          <a:p>
            <a:pPr algn="ctr"/>
            <a:r>
              <a:rPr lang="en-US" altLang="en-US" sz="800">
                <a:latin typeface="Ubuntu Thin" panose="020B0304030602030204" charset="0"/>
                <a:cs typeface="Ubuntu Thin" panose="020B0304030602030204" charset="0"/>
              </a:rPr>
              <a:t>(Process)</a:t>
            </a:r>
            <a:endParaRPr lang="en-US" altLang="en-US" sz="800">
              <a:latin typeface="Ubuntu Thin" panose="020B0304030602030204" charset="0"/>
              <a:cs typeface="Ubuntu Thin" panose="020B030403060203020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491865" y="1347470"/>
            <a:ext cx="2160270" cy="720090"/>
          </a:xfrm>
          <a:prstGeom prst="straightConnector1">
            <a:avLst/>
          </a:prstGeom>
          <a:ln w="63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3" idx="7"/>
          </p:cNvCxnSpPr>
          <p:nvPr/>
        </p:nvCxnSpPr>
        <p:spPr>
          <a:xfrm flipV="1">
            <a:off x="2363470" y="2283460"/>
            <a:ext cx="1416050" cy="105791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909320" y="1390650"/>
            <a:ext cx="936625" cy="936625"/>
          </a:xfrm>
          <a:prstGeom prst="ellipse">
            <a:avLst/>
          </a:prstGeom>
          <a:noFill/>
          <a:ln w="31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en-US">
                <a:latin typeface="Ubuntu Thin" panose="020B0304030602030204" charset="0"/>
                <a:cs typeface="Ubuntu Thin" panose="020B0304030602030204" charset="0"/>
              </a:rPr>
              <a:t>???</a:t>
            </a:r>
            <a:endParaRPr lang="en-US" altLang="en-US">
              <a:latin typeface="Ubuntu Thin" panose="020B0304030602030204" charset="0"/>
              <a:cs typeface="Ubuntu Thin" panose="020B0304030602030204" charset="0"/>
            </a:endParaRPr>
          </a:p>
          <a:p>
            <a:pPr algn="ctr"/>
            <a:r>
              <a:rPr lang="en-US" altLang="en-US" sz="800">
                <a:latin typeface="Ubuntu Thin" panose="020B0304030602030204" charset="0"/>
                <a:cs typeface="Ubuntu Thin" panose="020B0304030602030204" charset="0"/>
              </a:rPr>
              <a:t>(Process)</a:t>
            </a:r>
            <a:endParaRPr lang="en-US" altLang="en-US" sz="800">
              <a:latin typeface="Ubuntu Thin" panose="020B0304030602030204" charset="0"/>
              <a:cs typeface="Ubuntu Thin" panose="020B0304030602030204" charset="0"/>
            </a:endParaRPr>
          </a:p>
        </p:txBody>
      </p:sp>
      <p:cxnSp>
        <p:nvCxnSpPr>
          <p:cNvPr id="11" name="Straight Arrow Connector 10"/>
          <p:cNvCxnSpPr>
            <a:stCxn id="10" idx="6"/>
          </p:cNvCxnSpPr>
          <p:nvPr/>
        </p:nvCxnSpPr>
        <p:spPr>
          <a:xfrm>
            <a:off x="1845945" y="1859280"/>
            <a:ext cx="3877945" cy="712470"/>
          </a:xfrm>
          <a:prstGeom prst="straightConnector1">
            <a:avLst/>
          </a:prstGeom>
          <a:ln w="63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4643755" y="288925"/>
            <a:ext cx="936625" cy="936625"/>
          </a:xfrm>
          <a:prstGeom prst="ellipse">
            <a:avLst/>
          </a:prstGeom>
          <a:noFill/>
          <a:ln w="31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en-US">
                <a:latin typeface="Ubuntu Thin" panose="020B0304030602030204" charset="0"/>
                <a:cs typeface="Ubuntu Thin" panose="020B0304030602030204" charset="0"/>
              </a:rPr>
              <a:t>???</a:t>
            </a:r>
            <a:endParaRPr lang="en-US" altLang="en-US">
              <a:latin typeface="Ubuntu Thin" panose="020B0304030602030204" charset="0"/>
              <a:cs typeface="Ubuntu Thin" panose="020B0304030602030204" charset="0"/>
            </a:endParaRPr>
          </a:p>
          <a:p>
            <a:pPr algn="ctr"/>
            <a:r>
              <a:rPr lang="en-US" altLang="en-US" sz="800">
                <a:latin typeface="Ubuntu Thin" panose="020B0304030602030204" charset="0"/>
                <a:cs typeface="Ubuntu Thin" panose="020B0304030602030204" charset="0"/>
              </a:rPr>
              <a:t>(Process)</a:t>
            </a:r>
            <a:endParaRPr lang="en-US" altLang="en-US" sz="800">
              <a:latin typeface="Ubuntu Thin" panose="020B0304030602030204" charset="0"/>
              <a:cs typeface="Ubuntu Thin" panose="020B0304030602030204" charset="0"/>
            </a:endParaRPr>
          </a:p>
        </p:txBody>
      </p:sp>
      <p:cxnSp>
        <p:nvCxnSpPr>
          <p:cNvPr id="13" name="Straight Arrow Connector 12"/>
          <p:cNvCxnSpPr>
            <a:stCxn id="12" idx="5"/>
          </p:cNvCxnSpPr>
          <p:nvPr/>
        </p:nvCxnSpPr>
        <p:spPr>
          <a:xfrm>
            <a:off x="5443220" y="1088390"/>
            <a:ext cx="424815" cy="547370"/>
          </a:xfrm>
          <a:prstGeom prst="straightConnector1">
            <a:avLst/>
          </a:prstGeom>
          <a:ln w="63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95420"/>
            </a:gs>
            <a:gs pos="100000">
              <a:srgbClr val="5E2750"/>
            </a:gs>
          </a:gsLst>
          <a:lin ang="2700006" scaled="0"/>
        </a:gradFill>
        <a:effectLst/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85" y="2144395"/>
            <a:ext cx="8520430" cy="16471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We have to survive</a:t>
            </a:r>
            <a:b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</a:b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 rotWithShape="1">
          <a:blip r:embed="rId1"/>
          <a:srcRect l="4038" t="15701" r="4167" b="26189"/>
          <a:stretch>
            <a:fillRect/>
          </a:stretch>
        </p:blipFill>
        <p:spPr>
          <a:xfrm>
            <a:off x="6934475" y="4703625"/>
            <a:ext cx="1897825" cy="302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95420"/>
            </a:gs>
            <a:gs pos="100000">
              <a:srgbClr val="5E2750"/>
            </a:gs>
          </a:gsLst>
          <a:lin ang="2700006" scaled="0"/>
        </a:gradFill>
        <a:effectLst/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85" y="2144395"/>
            <a:ext cx="8520430" cy="16471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We have to survive</a:t>
            </a:r>
            <a:b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</a:b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but how?</a:t>
            </a: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 rotWithShape="1">
          <a:blip r:embed="rId1"/>
          <a:srcRect l="4038" t="15701" r="4167" b="26189"/>
          <a:stretch>
            <a:fillRect/>
          </a:stretch>
        </p:blipFill>
        <p:spPr>
          <a:xfrm>
            <a:off x="6934475" y="4703625"/>
            <a:ext cx="1897825" cy="302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95420"/>
            </a:gs>
            <a:gs pos="100000">
              <a:srgbClr val="5E2750"/>
            </a:gs>
          </a:gsLst>
          <a:lin ang="2700006" scaled="0"/>
        </a:gradFill>
        <a:effectLst/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85" y="2144395"/>
            <a:ext cx="8520430" cy="16471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Some helpers</a:t>
            </a:r>
            <a:b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</a:b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 rotWithShape="1">
          <a:blip r:embed="rId1"/>
          <a:srcRect l="4038" t="15701" r="4167" b="26189"/>
          <a:stretch>
            <a:fillRect/>
          </a:stretch>
        </p:blipFill>
        <p:spPr>
          <a:xfrm>
            <a:off x="6934475" y="4703625"/>
            <a:ext cx="1897825" cy="302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95420"/>
            </a:gs>
            <a:gs pos="100000">
              <a:srgbClr val="5E2750"/>
            </a:gs>
          </a:gsLst>
          <a:lin ang="2700006" scaled="0"/>
        </a:gradFill>
        <a:effectLst/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T</a:t>
            </a: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he helpers are</a:t>
            </a: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</p:txBody>
      </p:sp>
      <p:sp>
        <p:nvSpPr>
          <p:cNvPr id="68" name="Google Shape;68;p15"/>
          <p:cNvSpPr txBox="1"/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endParaRPr 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GDB</a:t>
            </a: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 (line by line debugger)</a:t>
            </a:r>
            <a:endParaRPr 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Font typeface="Arial" panose="02080604020202020204" pitchFamily="34" charset="0"/>
              <a:buChar char="•"/>
            </a:pP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</p:txBody>
      </p:sp>
      <p:pic>
        <p:nvPicPr>
          <p:cNvPr id="69" name="Google Shape;69;p15"/>
          <p:cNvPicPr preferRelativeResize="0"/>
          <p:nvPr/>
        </p:nvPicPr>
        <p:blipFill rotWithShape="1">
          <a:blip r:embed="rId1"/>
          <a:srcRect l="4038" t="15701" r="4167" b="26189"/>
          <a:stretch>
            <a:fillRect/>
          </a:stretch>
        </p:blipFill>
        <p:spPr>
          <a:xfrm>
            <a:off x="6934475" y="4703625"/>
            <a:ext cx="1897825" cy="302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95420"/>
            </a:gs>
            <a:gs pos="100000">
              <a:srgbClr val="5E2750"/>
            </a:gs>
          </a:gsLst>
          <a:lin ang="2700006" scaled="0"/>
        </a:gradFill>
        <a:effectLst/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T</a:t>
            </a: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he helpers are</a:t>
            </a: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</p:txBody>
      </p:sp>
      <p:sp>
        <p:nvSpPr>
          <p:cNvPr id="68" name="Google Shape;68;p15"/>
          <p:cNvSpPr txBox="1"/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endParaRPr 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GDB (line by line debugger)</a:t>
            </a: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Strace</a:t>
            </a: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 (syscall &amp; signal tracer)</a:t>
            </a:r>
            <a:endParaRPr 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Font typeface="Arial" panose="02080604020202020204" pitchFamily="34" charset="0"/>
              <a:buChar char="•"/>
            </a:pP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</p:txBody>
      </p:sp>
      <p:pic>
        <p:nvPicPr>
          <p:cNvPr id="69" name="Google Shape;69;p15"/>
          <p:cNvPicPr preferRelativeResize="0"/>
          <p:nvPr/>
        </p:nvPicPr>
        <p:blipFill rotWithShape="1">
          <a:blip r:embed="rId1"/>
          <a:srcRect l="4038" t="15701" r="4167" b="26189"/>
          <a:stretch>
            <a:fillRect/>
          </a:stretch>
        </p:blipFill>
        <p:spPr>
          <a:xfrm>
            <a:off x="6934475" y="4703625"/>
            <a:ext cx="1897825" cy="302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95420"/>
            </a:gs>
            <a:gs pos="100000">
              <a:srgbClr val="5E2750"/>
            </a:gs>
          </a:gsLst>
          <a:lin ang="2700006" scaled="0"/>
        </a:gradFill>
        <a:effectLst/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T</a:t>
            </a: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he helpers are</a:t>
            </a: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</p:txBody>
      </p:sp>
      <p:sp>
        <p:nvSpPr>
          <p:cNvPr id="68" name="Google Shape;68;p15"/>
          <p:cNvSpPr txBox="1"/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endParaRPr 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GDB (line by line debugger)</a:t>
            </a: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Strace (syscall &amp; signal tracer)</a:t>
            </a:r>
            <a:endParaRPr 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Ftrace</a:t>
            </a: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 (widely kernel tracer)</a:t>
            </a: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</p:txBody>
      </p:sp>
      <p:pic>
        <p:nvPicPr>
          <p:cNvPr id="69" name="Google Shape;69;p15"/>
          <p:cNvPicPr preferRelativeResize="0"/>
          <p:nvPr/>
        </p:nvPicPr>
        <p:blipFill rotWithShape="1">
          <a:blip r:embed="rId1"/>
          <a:srcRect l="4038" t="15701" r="4167" b="26189"/>
          <a:stretch>
            <a:fillRect/>
          </a:stretch>
        </p:blipFill>
        <p:spPr>
          <a:xfrm>
            <a:off x="6934475" y="4703625"/>
            <a:ext cx="1897825" cy="302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95420"/>
            </a:gs>
            <a:gs pos="100000">
              <a:srgbClr val="5E2750"/>
            </a:gs>
          </a:gsLst>
          <a:lin ang="2700006" scaled="0"/>
        </a:gradFill>
        <a:effectLst/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T</a:t>
            </a: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he helpers are</a:t>
            </a: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</p:txBody>
      </p:sp>
      <p:sp>
        <p:nvSpPr>
          <p:cNvPr id="68" name="Google Shape;68;p15"/>
          <p:cNvSpPr txBox="1"/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endParaRPr 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GDB (line by line debugger)</a:t>
            </a: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Strace (syscall &amp; signal tracer)</a:t>
            </a:r>
            <a:endParaRPr 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Ftrace (widely kernel</a:t>
            </a: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 tracer</a:t>
            </a: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)</a:t>
            </a: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et cetera</a:t>
            </a: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 (something I don’t know)</a:t>
            </a: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</p:txBody>
      </p:sp>
      <p:pic>
        <p:nvPicPr>
          <p:cNvPr id="69" name="Google Shape;69;p15"/>
          <p:cNvPicPr preferRelativeResize="0"/>
          <p:nvPr/>
        </p:nvPicPr>
        <p:blipFill rotWithShape="1">
          <a:blip r:embed="rId1"/>
          <a:srcRect l="4038" t="15701" r="4167" b="26189"/>
          <a:stretch>
            <a:fillRect/>
          </a:stretch>
        </p:blipFill>
        <p:spPr>
          <a:xfrm>
            <a:off x="6934475" y="4703625"/>
            <a:ext cx="1897825" cy="302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95420"/>
            </a:gs>
            <a:gs pos="100000">
              <a:srgbClr val="5E2750"/>
            </a:gs>
          </a:gsLst>
          <a:lin ang="2700006" scaled="0"/>
        </a:gradFill>
        <a:effectLst/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85" y="2144395"/>
            <a:ext cx="8520430" cy="16471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What if </a:t>
            </a:r>
            <a:r>
              <a:rPr lang="en-US" altLang="en-US">
                <a:noFill/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this</a:t>
            </a:r>
            <a:r>
              <a:rPr lang="en-US" altLang="en-US">
                <a:noFill/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 [dummmy]</a:t>
            </a:r>
            <a:br>
              <a:rPr lang="en-US" altLang="en-US">
                <a:noFill/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</a:br>
            <a:r>
              <a:rPr lang="en-US" altLang="en-US">
                <a:noFill/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happenes</a:t>
            </a:r>
            <a:r>
              <a:rPr lang="en-US" altLang="en-US">
                <a:noFill/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 </a:t>
            </a:r>
            <a:r>
              <a:rPr lang="en-US" altLang="en-US">
                <a:noFill/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at booting?</a:t>
            </a:r>
            <a:endParaRPr lang="en-US" altLang="en-US">
              <a:noFill/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 rotWithShape="1">
          <a:blip r:embed="rId1"/>
          <a:srcRect l="4038" t="15701" r="4167" b="26189"/>
          <a:stretch>
            <a:fillRect/>
          </a:stretch>
        </p:blipFill>
        <p:spPr>
          <a:xfrm>
            <a:off x="6934475" y="4703625"/>
            <a:ext cx="1897825" cy="302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95420"/>
            </a:gs>
            <a:gs pos="100000">
              <a:srgbClr val="5E2750"/>
            </a:gs>
          </a:gsLst>
          <a:lin ang="2700006" scaled="0"/>
        </a:gradFill>
        <a:effectLst/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85" y="2144395"/>
            <a:ext cx="8520430" cy="16471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What if this </a:t>
            </a:r>
            <a:r>
              <a:rPr lang="en-US" altLang="en-US">
                <a:noFill/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[dummmy]</a:t>
            </a:r>
            <a:br>
              <a:rPr lang="en-US" altLang="en-US">
                <a:noFill/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</a:br>
            <a:r>
              <a:rPr lang="en-US" altLang="en-US">
                <a:noFill/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happenes at booting?</a:t>
            </a:r>
            <a:endParaRPr lang="en-US" altLang="en-US">
              <a:noFill/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 rotWithShape="1">
          <a:blip r:embed="rId1"/>
          <a:srcRect l="4038" t="15701" r="4167" b="26189"/>
          <a:stretch>
            <a:fillRect/>
          </a:stretch>
        </p:blipFill>
        <p:spPr>
          <a:xfrm>
            <a:off x="6934475" y="4703625"/>
            <a:ext cx="1897825" cy="302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480000">
            <a:off x="4951095" y="1148715"/>
            <a:ext cx="2248535" cy="1387475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95420"/>
            </a:gs>
            <a:gs pos="100000">
              <a:srgbClr val="5E2750"/>
            </a:gs>
          </a:gsLst>
          <a:lin ang="2700006" scaled="0"/>
        </a:gradFill>
        <a:effectLst/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Who am I?</a:t>
            </a:r>
            <a:endParaRPr 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</p:txBody>
      </p:sp>
      <p:sp>
        <p:nvSpPr>
          <p:cNvPr id="68" name="Google Shape;68;p15"/>
          <p:cNvSpPr txBox="1"/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endParaRPr 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r>
              <a:rPr 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Leesoo Ahn </a:t>
            </a:r>
            <a:r>
              <a:rPr lang="en-US" sz="1200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(lsahn </a:t>
            </a:r>
            <a:r>
              <a:rPr lang="en-US" sz="1200" i="1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_at_</a:t>
            </a:r>
            <a:r>
              <a:rPr lang="en-US" sz="1200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 ooseel </a:t>
            </a:r>
            <a:r>
              <a:rPr lang="en-US" sz="1200" i="1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_dot_</a:t>
            </a:r>
            <a:r>
              <a:rPr lang="en-US" sz="1200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 net)</a:t>
            </a:r>
            <a:endParaRPr 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r>
              <a:rPr 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Software Engineer at Wireless AP company</a:t>
            </a:r>
            <a:endParaRPr 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r>
              <a:rPr 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Contributor at GNOME Desktop (2018 - 2020)</a:t>
            </a:r>
            <a:endParaRPr 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r>
              <a:rPr 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ARM64 linux kernel core and virtualization</a:t>
            </a:r>
            <a:endParaRPr 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</p:txBody>
      </p:sp>
      <p:pic>
        <p:nvPicPr>
          <p:cNvPr id="69" name="Google Shape;69;p15"/>
          <p:cNvPicPr preferRelativeResize="0"/>
          <p:nvPr/>
        </p:nvPicPr>
        <p:blipFill rotWithShape="1">
          <a:blip r:embed="rId1"/>
          <a:srcRect l="4038" t="15701" r="4167" b="26189"/>
          <a:stretch>
            <a:fillRect/>
          </a:stretch>
        </p:blipFill>
        <p:spPr>
          <a:xfrm>
            <a:off x="6934475" y="4703625"/>
            <a:ext cx="1897825" cy="302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95420"/>
            </a:gs>
            <a:gs pos="100000">
              <a:srgbClr val="5E2750"/>
            </a:gs>
          </a:gsLst>
          <a:lin ang="2700006" scaled="0"/>
        </a:gradFill>
        <a:effectLst/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85" y="2144395"/>
            <a:ext cx="8520430" cy="16471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What if this </a:t>
            </a:r>
            <a:r>
              <a:rPr lang="en-US" altLang="en-US">
                <a:noFill/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[dummmy]</a:t>
            </a:r>
            <a:br>
              <a:rPr lang="en-US" altLang="en-US">
                <a:noFill/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</a:br>
            <a:r>
              <a:rPr lang="en-US" altLang="en-US">
                <a:solidFill>
                  <a:schemeClr val="bg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happens at booting?</a:t>
            </a:r>
            <a:endParaRPr lang="en-US" altLang="en-US">
              <a:solidFill>
                <a:schemeClr val="bg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 rotWithShape="1">
          <a:blip r:embed="rId1"/>
          <a:srcRect l="4038" t="15701" r="4167" b="26189"/>
          <a:stretch>
            <a:fillRect/>
          </a:stretch>
        </p:blipFill>
        <p:spPr>
          <a:xfrm>
            <a:off x="6934475" y="4703625"/>
            <a:ext cx="1897825" cy="302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480000">
            <a:off x="4951095" y="1148715"/>
            <a:ext cx="2248535" cy="1387475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95420"/>
            </a:gs>
            <a:gs pos="100000">
              <a:srgbClr val="5E2750"/>
            </a:gs>
          </a:gsLst>
          <a:lin ang="2700006" scaled="0"/>
        </a:gradFill>
        <a:effectLst/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Oops!</a:t>
            </a: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</p:txBody>
      </p:sp>
      <p:sp>
        <p:nvSpPr>
          <p:cNvPr id="68" name="Google Shape;68;p15"/>
          <p:cNvSpPr txBox="1"/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endParaRPr 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Mount</a:t>
            </a:r>
            <a:r>
              <a:rPr lang="en-US" altLang="en-US" u="sng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-ing</a:t>
            </a: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 a FS which has helpers ATM!</a:t>
            </a: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Font typeface="Arial" panose="02080604020202020204" pitchFamily="34" charset="0"/>
              <a:buChar char="•"/>
            </a:pP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</p:txBody>
      </p:sp>
      <p:pic>
        <p:nvPicPr>
          <p:cNvPr id="69" name="Google Shape;69;p15"/>
          <p:cNvPicPr preferRelativeResize="0"/>
          <p:nvPr/>
        </p:nvPicPr>
        <p:blipFill rotWithShape="1">
          <a:blip r:embed="rId1"/>
          <a:srcRect l="4038" t="15701" r="4167" b="26189"/>
          <a:stretch>
            <a:fillRect/>
          </a:stretch>
        </p:blipFill>
        <p:spPr>
          <a:xfrm>
            <a:off x="6934475" y="4703625"/>
            <a:ext cx="1897825" cy="302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95420"/>
            </a:gs>
            <a:gs pos="100000">
              <a:srgbClr val="5E2750"/>
            </a:gs>
          </a:gsLst>
          <a:lin ang="2700006" scaled="0"/>
        </a:gradFill>
        <a:effectLst/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Oops!</a:t>
            </a: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</p:txBody>
      </p:sp>
      <p:sp>
        <p:nvSpPr>
          <p:cNvPr id="68" name="Google Shape;68;p15"/>
          <p:cNvSpPr txBox="1"/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endParaRPr 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Mount</a:t>
            </a:r>
            <a:r>
              <a:rPr lang="en-US" altLang="en-US" u="sng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-ing</a:t>
            </a: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 a FS which has helpers ATM!</a:t>
            </a: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Deal with order of ‘init.d’</a:t>
            </a:r>
            <a:endParaRPr 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Font typeface="Arial" panose="02080604020202020204" pitchFamily="34" charset="0"/>
              <a:buChar char="•"/>
            </a:pP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</p:txBody>
      </p:sp>
      <p:pic>
        <p:nvPicPr>
          <p:cNvPr id="69" name="Google Shape;69;p15"/>
          <p:cNvPicPr preferRelativeResize="0"/>
          <p:nvPr/>
        </p:nvPicPr>
        <p:blipFill rotWithShape="1">
          <a:blip r:embed="rId1"/>
          <a:srcRect l="4038" t="15701" r="4167" b="26189"/>
          <a:stretch>
            <a:fillRect/>
          </a:stretch>
        </p:blipFill>
        <p:spPr>
          <a:xfrm>
            <a:off x="6934475" y="4703625"/>
            <a:ext cx="1897825" cy="302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95420"/>
            </a:gs>
            <a:gs pos="100000">
              <a:srgbClr val="5E2750"/>
            </a:gs>
          </a:gsLst>
          <a:lin ang="2700006" scaled="0"/>
        </a:gradFill>
        <a:effectLst/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Oops!</a:t>
            </a: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</p:txBody>
      </p:sp>
      <p:sp>
        <p:nvSpPr>
          <p:cNvPr id="68" name="Google Shape;68;p15"/>
          <p:cNvSpPr txBox="1"/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endParaRPr 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Mount</a:t>
            </a:r>
            <a:r>
              <a:rPr lang="en-US" altLang="en-US" u="sng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-ing</a:t>
            </a: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 a FS which has helpers ATM!</a:t>
            </a: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Deal with order of ‘init.d’</a:t>
            </a:r>
            <a:endParaRPr 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Shell ain’t allowed</a:t>
            </a: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Font typeface="Arial" panose="02080604020202020204" pitchFamily="34" charset="0"/>
              <a:buChar char="•"/>
            </a:pP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</p:txBody>
      </p:sp>
      <p:pic>
        <p:nvPicPr>
          <p:cNvPr id="69" name="Google Shape;69;p15"/>
          <p:cNvPicPr preferRelativeResize="0"/>
          <p:nvPr/>
        </p:nvPicPr>
        <p:blipFill rotWithShape="1">
          <a:blip r:embed="rId1"/>
          <a:srcRect l="4038" t="15701" r="4167" b="26189"/>
          <a:stretch>
            <a:fillRect/>
          </a:stretch>
        </p:blipFill>
        <p:spPr>
          <a:xfrm>
            <a:off x="6934475" y="4703625"/>
            <a:ext cx="1897825" cy="302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95420"/>
            </a:gs>
            <a:gs pos="100000">
              <a:srgbClr val="5E2750"/>
            </a:gs>
          </a:gsLst>
          <a:lin ang="2700006" scaled="0"/>
        </a:gradFill>
        <a:effectLst/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Oops!</a:t>
            </a: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</p:txBody>
      </p:sp>
      <p:sp>
        <p:nvSpPr>
          <p:cNvPr id="68" name="Google Shape;68;p15"/>
          <p:cNvSpPr txBox="1"/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endParaRPr 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Mount</a:t>
            </a:r>
            <a:r>
              <a:rPr lang="en-US" altLang="en-US" u="sng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-ing</a:t>
            </a: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 a</a:t>
            </a: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 FS which has helpers</a:t>
            </a: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 ATM!</a:t>
            </a: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Deal with order of ‘init.d’</a:t>
            </a:r>
            <a:endParaRPr 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Shell ain’t allowed</a:t>
            </a: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et cetera (yet something else)</a:t>
            </a: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</p:txBody>
      </p:sp>
      <p:pic>
        <p:nvPicPr>
          <p:cNvPr id="69" name="Google Shape;69;p15"/>
          <p:cNvPicPr preferRelativeResize="0"/>
          <p:nvPr/>
        </p:nvPicPr>
        <p:blipFill rotWithShape="1">
          <a:blip r:embed="rId1"/>
          <a:srcRect l="4038" t="15701" r="4167" b="26189"/>
          <a:stretch>
            <a:fillRect/>
          </a:stretch>
        </p:blipFill>
        <p:spPr>
          <a:xfrm>
            <a:off x="6934475" y="4703625"/>
            <a:ext cx="1897825" cy="302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2750"/>
            </a:gs>
            <a:gs pos="100000">
              <a:srgbClr val="2C001E"/>
            </a:gs>
          </a:gsLst>
          <a:lin ang="2700006" scaled="0"/>
        </a:gradFill>
        <a:effectLst/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>
                <a:solidFill>
                  <a:schemeClr val="lt1"/>
                </a:solidFill>
                <a:latin typeface="Ubuntu" panose="020B0504030602030204"/>
                <a:ea typeface="Ubuntu" panose="020B0504030602030204"/>
                <a:cs typeface="Ubuntu" panose="020B0504030602030204"/>
                <a:sym typeface="Ubuntu" panose="020B0504030602030204"/>
              </a:rPr>
              <a:t>Such a headache!</a:t>
            </a:r>
            <a:endParaRPr lang="en-US" altLang="en-US">
              <a:solidFill>
                <a:schemeClr val="lt1"/>
              </a:solidFill>
              <a:latin typeface="Ubuntu" panose="020B0504030602030204"/>
              <a:ea typeface="Ubuntu" panose="020B0504030602030204"/>
              <a:cs typeface="Ubuntu" panose="020B0504030602030204"/>
              <a:sym typeface="Ubuntu" panose="020B0504030602030204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2750"/>
            </a:gs>
            <a:gs pos="100000">
              <a:srgbClr val="2C001E"/>
            </a:gs>
          </a:gsLst>
          <a:lin ang="2700006" scaled="0"/>
        </a:gradFill>
        <a:effectLst/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490220" y="450215"/>
            <a:ext cx="6911340" cy="409067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>
                <a:solidFill>
                  <a:schemeClr val="lt1"/>
                </a:solidFill>
                <a:latin typeface="Ubuntu" panose="020B0504030602030204"/>
                <a:ea typeface="Ubuntu" panose="020B0504030602030204"/>
                <a:cs typeface="Ubuntu" panose="020B0504030602030204"/>
                <a:sym typeface="Ubuntu" panose="020B0504030602030204"/>
              </a:rPr>
              <a:t>Focus on REAL problem!</a:t>
            </a:r>
            <a:endParaRPr lang="en-US" altLang="en-US">
              <a:solidFill>
                <a:schemeClr val="lt1"/>
              </a:solidFill>
              <a:latin typeface="Ubuntu" panose="020B0504030602030204"/>
              <a:ea typeface="Ubuntu" panose="020B0504030602030204"/>
              <a:cs typeface="Ubuntu" panose="020B0504030602030204"/>
              <a:sym typeface="Ubuntu" panose="020B0504030602030204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2750"/>
            </a:gs>
            <a:gs pos="100000">
              <a:srgbClr val="2C001E"/>
            </a:gs>
          </a:gsLst>
          <a:lin ang="2700006" scaled="0"/>
        </a:gradFill>
        <a:effectLst/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490220" y="450215"/>
            <a:ext cx="6671310" cy="409067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>
                <a:solidFill>
                  <a:schemeClr val="lt1"/>
                </a:solidFill>
                <a:latin typeface="Ubuntu" panose="020B0504030602030204"/>
                <a:ea typeface="Ubuntu" panose="020B0504030602030204"/>
                <a:cs typeface="Ubuntu" panose="020B0504030602030204"/>
                <a:sym typeface="Ubuntu" panose="020B0504030602030204"/>
              </a:rPr>
              <a:t>What about at ‘Kernel’?</a:t>
            </a:r>
            <a:endParaRPr lang="en-US" altLang="en-US">
              <a:solidFill>
                <a:schemeClr val="lt1"/>
              </a:solidFill>
              <a:latin typeface="Ubuntu" panose="020B0504030602030204"/>
              <a:ea typeface="Ubuntu" panose="020B0504030602030204"/>
              <a:cs typeface="Ubuntu" panose="020B0504030602030204"/>
              <a:sym typeface="Ubuntu" panose="020B0504030602030204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95420"/>
            </a:gs>
            <a:gs pos="100000">
              <a:srgbClr val="5E2750"/>
            </a:gs>
          </a:gsLst>
          <a:lin ang="2700006" scaled="0"/>
        </a:gradFill>
        <a:effectLst/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1"/>
          <a:srcRect l="4038" t="15701" r="4167" b="26189"/>
          <a:stretch>
            <a:fillRect/>
          </a:stretch>
        </p:blipFill>
        <p:spPr>
          <a:xfrm>
            <a:off x="6934475" y="4703625"/>
            <a:ext cx="1897825" cy="30212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Oval 2"/>
          <p:cNvSpPr/>
          <p:nvPr/>
        </p:nvSpPr>
        <p:spPr>
          <a:xfrm>
            <a:off x="2101215" y="1131570"/>
            <a:ext cx="936625" cy="936625"/>
          </a:xfrm>
          <a:prstGeom prst="ellipse">
            <a:avLst/>
          </a:prstGeom>
          <a:noFill/>
          <a:ln w="31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en-US">
                <a:latin typeface="Ubuntu Thin" panose="020B0304030602030204" charset="0"/>
                <a:cs typeface="Ubuntu Thin" panose="020B0304030602030204" charset="0"/>
              </a:rPr>
              <a:t>Mom</a:t>
            </a:r>
            <a:endParaRPr lang="en-US" altLang="en-US">
              <a:latin typeface="Ubuntu Thin" panose="020B0304030602030204" charset="0"/>
              <a:cs typeface="Ubuntu Thin" panose="020B0304030602030204" charset="0"/>
            </a:endParaRPr>
          </a:p>
          <a:p>
            <a:pPr algn="ctr"/>
            <a:r>
              <a:rPr lang="en-US" altLang="en-US" sz="800">
                <a:latin typeface="Ubuntu Thin" panose="020B0304030602030204" charset="0"/>
                <a:cs typeface="Ubuntu Thin" panose="020B0304030602030204" charset="0"/>
              </a:rPr>
              <a:t>(Process)</a:t>
            </a:r>
            <a:endParaRPr lang="en-US" altLang="en-US" sz="800">
              <a:latin typeface="Ubuntu Thin" panose="020B0304030602030204" charset="0"/>
              <a:cs typeface="Ubuntu Thin" panose="020B030403060203020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6106795" y="1132205"/>
            <a:ext cx="936625" cy="936625"/>
          </a:xfrm>
          <a:prstGeom prst="ellipse">
            <a:avLst/>
          </a:prstGeom>
          <a:noFill/>
          <a:ln w="31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en-US">
                <a:latin typeface="Ubuntu Thin" panose="020B0304030602030204" charset="0"/>
                <a:cs typeface="Ubuntu Thin" panose="020B0304030602030204" charset="0"/>
              </a:rPr>
              <a:t>Child</a:t>
            </a:r>
            <a:endParaRPr lang="en-US" altLang="en-US">
              <a:latin typeface="Ubuntu Thin" panose="020B0304030602030204" charset="0"/>
              <a:cs typeface="Ubuntu Thin" panose="020B0304030602030204" charset="0"/>
            </a:endParaRPr>
          </a:p>
          <a:p>
            <a:pPr algn="ctr"/>
            <a:r>
              <a:rPr lang="en-US" altLang="en-US" sz="800">
                <a:latin typeface="Ubuntu Thin" panose="020B0304030602030204" charset="0"/>
                <a:cs typeface="Ubuntu Thin" panose="020B0304030602030204" charset="0"/>
              </a:rPr>
              <a:t>(Process)</a:t>
            </a:r>
            <a:endParaRPr lang="en-US" altLang="en-US" sz="800">
              <a:latin typeface="Ubuntu Thin" panose="020B0304030602030204" charset="0"/>
              <a:cs typeface="Ubuntu Thin" panose="020B0304030602030204" charset="0"/>
            </a:endParaRPr>
          </a:p>
        </p:txBody>
      </p:sp>
      <p:cxnSp>
        <p:nvCxnSpPr>
          <p:cNvPr id="4" name="Straight Arrow Connector 3"/>
          <p:cNvCxnSpPr>
            <a:stCxn id="3" idx="6"/>
            <a:endCxn id="2" idx="2"/>
          </p:cNvCxnSpPr>
          <p:nvPr/>
        </p:nvCxnSpPr>
        <p:spPr>
          <a:xfrm>
            <a:off x="3037840" y="1600200"/>
            <a:ext cx="3068955" cy="635"/>
          </a:xfrm>
          <a:prstGeom prst="straightConnector1">
            <a:avLst/>
          </a:prstGeom>
          <a:ln w="6350">
            <a:solidFill>
              <a:schemeClr val="bg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Box 4"/>
          <p:cNvSpPr txBox="1"/>
          <p:nvPr/>
        </p:nvSpPr>
        <p:spPr>
          <a:xfrm>
            <a:off x="3759200" y="1131570"/>
            <a:ext cx="162623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en-US">
                <a:solidFill>
                  <a:schemeClr val="bg1"/>
                </a:solidFill>
                <a:latin typeface="Ubuntu Thin" panose="020B0304030602030204" charset="0"/>
                <a:cs typeface="Ubuntu Thin" panose="020B0304030602030204" charset="0"/>
              </a:rPr>
              <a:t>“Come for dinner!”</a:t>
            </a:r>
            <a:endParaRPr lang="en-US" altLang="en-US">
              <a:solidFill>
                <a:schemeClr val="bg1"/>
              </a:solidFill>
              <a:latin typeface="Ubuntu Thin" panose="020B0304030602030204" charset="0"/>
              <a:cs typeface="Ubuntu Thin" panose="020B030403060203020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95420"/>
            </a:gs>
            <a:gs pos="100000">
              <a:srgbClr val="5E2750"/>
            </a:gs>
          </a:gsLst>
          <a:lin ang="2700006" scaled="0"/>
        </a:gradFill>
        <a:effectLst/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1"/>
          <a:srcRect l="4038" t="15701" r="4167" b="26189"/>
          <a:stretch>
            <a:fillRect/>
          </a:stretch>
        </p:blipFill>
        <p:spPr>
          <a:xfrm>
            <a:off x="6934475" y="4703625"/>
            <a:ext cx="1897825" cy="30212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Oval 2"/>
          <p:cNvSpPr/>
          <p:nvPr/>
        </p:nvSpPr>
        <p:spPr>
          <a:xfrm>
            <a:off x="2101215" y="1131570"/>
            <a:ext cx="936625" cy="936625"/>
          </a:xfrm>
          <a:prstGeom prst="ellipse">
            <a:avLst/>
          </a:prstGeom>
          <a:noFill/>
          <a:ln w="31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en-US">
                <a:latin typeface="Ubuntu Thin" panose="020B0304030602030204" charset="0"/>
                <a:cs typeface="Ubuntu Thin" panose="020B0304030602030204" charset="0"/>
              </a:rPr>
              <a:t>Mom</a:t>
            </a:r>
            <a:endParaRPr lang="en-US" altLang="en-US">
              <a:latin typeface="Ubuntu Thin" panose="020B0304030602030204" charset="0"/>
              <a:cs typeface="Ubuntu Thin" panose="020B0304030602030204" charset="0"/>
            </a:endParaRPr>
          </a:p>
          <a:p>
            <a:pPr algn="ctr"/>
            <a:r>
              <a:rPr lang="en-US" altLang="en-US" sz="800">
                <a:latin typeface="Ubuntu Thin" panose="020B0304030602030204" charset="0"/>
                <a:cs typeface="Ubuntu Thin" panose="020B0304030602030204" charset="0"/>
              </a:rPr>
              <a:t>(Process)</a:t>
            </a:r>
            <a:endParaRPr lang="en-US" altLang="en-US" sz="800">
              <a:latin typeface="Ubuntu Thin" panose="020B0304030602030204" charset="0"/>
              <a:cs typeface="Ubuntu Thin" panose="020B030403060203020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6106795" y="1132205"/>
            <a:ext cx="936625" cy="936625"/>
          </a:xfrm>
          <a:prstGeom prst="ellipse">
            <a:avLst/>
          </a:prstGeom>
          <a:noFill/>
          <a:ln w="31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en-US">
                <a:latin typeface="Ubuntu Thin" panose="020B0304030602030204" charset="0"/>
                <a:cs typeface="Ubuntu Thin" panose="020B0304030602030204" charset="0"/>
              </a:rPr>
              <a:t>Child</a:t>
            </a:r>
            <a:endParaRPr lang="en-US" altLang="en-US">
              <a:latin typeface="Ubuntu Thin" panose="020B0304030602030204" charset="0"/>
              <a:cs typeface="Ubuntu Thin" panose="020B0304030602030204" charset="0"/>
            </a:endParaRPr>
          </a:p>
          <a:p>
            <a:pPr algn="ctr"/>
            <a:r>
              <a:rPr lang="en-US" altLang="en-US" sz="800">
                <a:latin typeface="Ubuntu Thin" panose="020B0304030602030204" charset="0"/>
                <a:cs typeface="Ubuntu Thin" panose="020B0304030602030204" charset="0"/>
              </a:rPr>
              <a:t>(Process)</a:t>
            </a:r>
            <a:endParaRPr lang="en-US" altLang="en-US" sz="800">
              <a:latin typeface="Ubuntu Thin" panose="020B0304030602030204" charset="0"/>
              <a:cs typeface="Ubuntu Thin" panose="020B0304030602030204" charset="0"/>
            </a:endParaRPr>
          </a:p>
        </p:txBody>
      </p:sp>
      <p:cxnSp>
        <p:nvCxnSpPr>
          <p:cNvPr id="4" name="Straight Arrow Connector 3"/>
          <p:cNvCxnSpPr>
            <a:stCxn id="3" idx="6"/>
            <a:endCxn id="2" idx="2"/>
          </p:cNvCxnSpPr>
          <p:nvPr/>
        </p:nvCxnSpPr>
        <p:spPr>
          <a:xfrm>
            <a:off x="3037840" y="1600200"/>
            <a:ext cx="3068955" cy="635"/>
          </a:xfrm>
          <a:prstGeom prst="straightConnector1">
            <a:avLst/>
          </a:prstGeom>
          <a:ln w="6350">
            <a:solidFill>
              <a:schemeClr val="bg1">
                <a:alpha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Box 4"/>
          <p:cNvSpPr txBox="1"/>
          <p:nvPr/>
        </p:nvSpPr>
        <p:spPr>
          <a:xfrm>
            <a:off x="3759200" y="1131570"/>
            <a:ext cx="162623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en-US">
                <a:solidFill>
                  <a:schemeClr val="bg1"/>
                </a:solidFill>
                <a:latin typeface="Ubuntu Thin" panose="020B0304030602030204" charset="0"/>
                <a:cs typeface="Ubuntu Thin" panose="020B0304030602030204" charset="0"/>
              </a:rPr>
              <a:t>“Come for dinner!”</a:t>
            </a:r>
            <a:endParaRPr lang="en-US" altLang="en-US">
              <a:solidFill>
                <a:schemeClr val="bg1"/>
              </a:solidFill>
              <a:latin typeface="Ubuntu Thin" panose="020B0304030602030204" charset="0"/>
              <a:cs typeface="Ubuntu Thin" panose="020B030403060203020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886460" y="2571750"/>
            <a:ext cx="737108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5"/>
          <p:cNvSpPr txBox="1"/>
          <p:nvPr/>
        </p:nvSpPr>
        <p:spPr>
          <a:xfrm>
            <a:off x="886460" y="2284095"/>
            <a:ext cx="91313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1200">
                <a:solidFill>
                  <a:schemeClr val="bg1">
                    <a:lumMod val="75000"/>
                  </a:schemeClr>
                </a:solidFill>
                <a:latin typeface="Ubuntu" panose="020B0504030602030204" charset="0"/>
                <a:cs typeface="Ubuntu" panose="020B0504030602030204" charset="0"/>
              </a:rPr>
              <a:t>User Layer</a:t>
            </a:r>
            <a:endParaRPr lang="en-US" sz="1200">
              <a:solidFill>
                <a:schemeClr val="bg1">
                  <a:lumMod val="75000"/>
                </a:schemeClr>
              </a:solidFill>
              <a:latin typeface="Ubuntu" panose="020B0504030602030204" charset="0"/>
              <a:cs typeface="Ubuntu" panose="020B0504030602030204" charset="0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886460" y="2571750"/>
            <a:ext cx="1050925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1200">
                <a:solidFill>
                  <a:schemeClr val="bg1">
                    <a:lumMod val="75000"/>
                  </a:schemeClr>
                </a:solidFill>
                <a:latin typeface="Ubuntu" panose="020B0504030602030204" charset="0"/>
                <a:cs typeface="Ubuntu" panose="020B0504030602030204" charset="0"/>
              </a:rPr>
              <a:t>Kernel Layer</a:t>
            </a:r>
            <a:endParaRPr lang="en-US" sz="1200">
              <a:solidFill>
                <a:schemeClr val="bg1">
                  <a:lumMod val="75000"/>
                </a:schemeClr>
              </a:solidFill>
              <a:latin typeface="Ubuntu" panose="020B0504030602030204" charset="0"/>
              <a:cs typeface="Ubuntu" panose="020B050403060203020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569845" y="2067560"/>
            <a:ext cx="0" cy="1115060"/>
          </a:xfrm>
          <a:prstGeom prst="straightConnector1">
            <a:avLst/>
          </a:prstGeom>
          <a:ln w="6350">
            <a:solidFill>
              <a:schemeClr val="bg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6588125" y="2067560"/>
            <a:ext cx="0" cy="1115060"/>
          </a:xfrm>
          <a:prstGeom prst="straightConnector1">
            <a:avLst/>
          </a:prstGeom>
          <a:ln w="6350">
            <a:solidFill>
              <a:schemeClr val="bg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s 9"/>
          <p:cNvSpPr/>
          <p:nvPr/>
        </p:nvSpPr>
        <p:spPr>
          <a:xfrm>
            <a:off x="2195830" y="3183255"/>
            <a:ext cx="4752340" cy="935990"/>
          </a:xfrm>
          <a:prstGeom prst="rect">
            <a:avLst/>
          </a:prstGeom>
          <a:noFill/>
          <a:ln w="31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>
                <a:latin typeface="Ubuntu Thin" panose="020B0304030602030204" charset="0"/>
                <a:cs typeface="Ubuntu Thin" panose="020B0304030602030204" charset="0"/>
              </a:rPr>
              <a:t>Linux Kernel</a:t>
            </a:r>
            <a:endParaRPr lang="en-US">
              <a:latin typeface="Ubuntu Thin" panose="020B0304030602030204" charset="0"/>
              <a:cs typeface="Ubuntu Thin" panose="020B0304030602030204" charset="0"/>
            </a:endParaRPr>
          </a:p>
        </p:txBody>
      </p:sp>
      <p:sp>
        <p:nvSpPr>
          <p:cNvPr id="11" name="Text Box 10"/>
          <p:cNvSpPr txBox="1"/>
          <p:nvPr/>
        </p:nvSpPr>
        <p:spPr>
          <a:xfrm>
            <a:off x="2569845" y="2211705"/>
            <a:ext cx="796290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1000">
                <a:solidFill>
                  <a:schemeClr val="bg1"/>
                </a:solidFill>
                <a:latin typeface="Ubuntu Thin" panose="020B0304030602030204" charset="0"/>
                <a:cs typeface="Ubuntu Thin" panose="020B0304030602030204" charset="0"/>
              </a:rPr>
              <a:t>Syscall (Kill)</a:t>
            </a:r>
            <a:endParaRPr lang="en-US" sz="1000">
              <a:solidFill>
                <a:schemeClr val="bg1"/>
              </a:solidFill>
              <a:latin typeface="Ubuntu Thin" panose="020B0304030602030204" charset="0"/>
              <a:cs typeface="Ubuntu Thin" panose="020B0304030602030204" charset="0"/>
            </a:endParaRPr>
          </a:p>
        </p:txBody>
      </p:sp>
      <p:sp>
        <p:nvSpPr>
          <p:cNvPr id="19" name="Text Box 18"/>
          <p:cNvSpPr txBox="1"/>
          <p:nvPr/>
        </p:nvSpPr>
        <p:spPr>
          <a:xfrm>
            <a:off x="5909945" y="2211705"/>
            <a:ext cx="678180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1000">
                <a:solidFill>
                  <a:schemeClr val="bg1"/>
                </a:solidFill>
                <a:latin typeface="Ubuntu Thin" panose="020B0304030602030204" charset="0"/>
                <a:cs typeface="Ubuntu Thin" panose="020B0304030602030204" charset="0"/>
              </a:rPr>
              <a:t>Signaling</a:t>
            </a:r>
            <a:endParaRPr lang="en-US" sz="1000">
              <a:solidFill>
                <a:schemeClr val="bg1"/>
              </a:solidFill>
              <a:latin typeface="Ubuntu Thin" panose="020B0304030602030204" charset="0"/>
              <a:cs typeface="Ubuntu Thin" panose="020B030403060203020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95420"/>
            </a:gs>
            <a:gs pos="100000">
              <a:srgbClr val="5E2750"/>
            </a:gs>
          </a:gsLst>
          <a:lin ang="2700006" scaled="0"/>
        </a:gradFill>
        <a:effectLst/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85" y="2144395"/>
            <a:ext cx="8520430" cy="16471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Signal</a:t>
            </a:r>
            <a:b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</a:b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 rotWithShape="1">
          <a:blip r:embed="rId1"/>
          <a:srcRect l="4038" t="15701" r="4167" b="26189"/>
          <a:stretch>
            <a:fillRect/>
          </a:stretch>
        </p:blipFill>
        <p:spPr>
          <a:xfrm>
            <a:off x="6934475" y="4703625"/>
            <a:ext cx="1897825" cy="302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95420"/>
            </a:gs>
            <a:gs pos="100000">
              <a:srgbClr val="5E2750"/>
            </a:gs>
          </a:gsLst>
          <a:lin ang="2700006" scaled="0"/>
        </a:gradFill>
        <a:effectLst/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1"/>
          <a:srcRect l="4038" t="15701" r="4167" b="26189"/>
          <a:stretch>
            <a:fillRect/>
          </a:stretch>
        </p:blipFill>
        <p:spPr>
          <a:xfrm>
            <a:off x="6934475" y="4703625"/>
            <a:ext cx="1897825" cy="30212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Oval 2"/>
          <p:cNvSpPr/>
          <p:nvPr/>
        </p:nvSpPr>
        <p:spPr>
          <a:xfrm>
            <a:off x="2101215" y="1131570"/>
            <a:ext cx="936625" cy="936625"/>
          </a:xfrm>
          <a:prstGeom prst="ellipse">
            <a:avLst/>
          </a:prstGeom>
          <a:noFill/>
          <a:ln w="31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en-US">
                <a:latin typeface="Ubuntu Thin" panose="020B0304030602030204" charset="0"/>
                <a:cs typeface="Ubuntu Thin" panose="020B0304030602030204" charset="0"/>
              </a:rPr>
              <a:t>Mom</a:t>
            </a:r>
            <a:endParaRPr lang="en-US" altLang="en-US">
              <a:latin typeface="Ubuntu Thin" panose="020B0304030602030204" charset="0"/>
              <a:cs typeface="Ubuntu Thin" panose="020B0304030602030204" charset="0"/>
            </a:endParaRPr>
          </a:p>
          <a:p>
            <a:pPr algn="ctr"/>
            <a:r>
              <a:rPr lang="en-US" altLang="en-US" sz="800">
                <a:latin typeface="Ubuntu Thin" panose="020B0304030602030204" charset="0"/>
                <a:cs typeface="Ubuntu Thin" panose="020B0304030602030204" charset="0"/>
              </a:rPr>
              <a:t>(Process)</a:t>
            </a:r>
            <a:endParaRPr lang="en-US" altLang="en-US" sz="800">
              <a:latin typeface="Ubuntu Thin" panose="020B0304030602030204" charset="0"/>
              <a:cs typeface="Ubuntu Thin" panose="020B030403060203020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6106795" y="1132205"/>
            <a:ext cx="936625" cy="936625"/>
          </a:xfrm>
          <a:prstGeom prst="ellipse">
            <a:avLst/>
          </a:prstGeom>
          <a:noFill/>
          <a:ln w="31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en-US">
                <a:latin typeface="Ubuntu Thin" panose="020B0304030602030204" charset="0"/>
                <a:cs typeface="Ubuntu Thin" panose="020B0304030602030204" charset="0"/>
              </a:rPr>
              <a:t>Child</a:t>
            </a:r>
            <a:endParaRPr lang="en-US" altLang="en-US">
              <a:latin typeface="Ubuntu Thin" panose="020B0304030602030204" charset="0"/>
              <a:cs typeface="Ubuntu Thin" panose="020B0304030602030204" charset="0"/>
            </a:endParaRPr>
          </a:p>
          <a:p>
            <a:pPr algn="ctr"/>
            <a:r>
              <a:rPr lang="en-US" altLang="en-US" sz="800">
                <a:latin typeface="Ubuntu Thin" panose="020B0304030602030204" charset="0"/>
                <a:cs typeface="Ubuntu Thin" panose="020B0304030602030204" charset="0"/>
              </a:rPr>
              <a:t>(Process)</a:t>
            </a:r>
            <a:endParaRPr lang="en-US" altLang="en-US" sz="800">
              <a:latin typeface="Ubuntu Thin" panose="020B0304030602030204" charset="0"/>
              <a:cs typeface="Ubuntu Thin" panose="020B0304030602030204" charset="0"/>
            </a:endParaRPr>
          </a:p>
        </p:txBody>
      </p:sp>
      <p:cxnSp>
        <p:nvCxnSpPr>
          <p:cNvPr id="4" name="Straight Arrow Connector 3"/>
          <p:cNvCxnSpPr>
            <a:stCxn id="3" idx="6"/>
            <a:endCxn id="2" idx="2"/>
          </p:cNvCxnSpPr>
          <p:nvPr/>
        </p:nvCxnSpPr>
        <p:spPr>
          <a:xfrm>
            <a:off x="3037840" y="1600200"/>
            <a:ext cx="3068955" cy="635"/>
          </a:xfrm>
          <a:prstGeom prst="straightConnector1">
            <a:avLst/>
          </a:prstGeom>
          <a:ln w="6350">
            <a:solidFill>
              <a:schemeClr val="bg1">
                <a:alpha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Box 4"/>
          <p:cNvSpPr txBox="1"/>
          <p:nvPr/>
        </p:nvSpPr>
        <p:spPr>
          <a:xfrm>
            <a:off x="3759200" y="1131570"/>
            <a:ext cx="162623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en-US">
                <a:solidFill>
                  <a:schemeClr val="bg1"/>
                </a:solidFill>
                <a:latin typeface="Ubuntu Thin" panose="020B0304030602030204" charset="0"/>
                <a:cs typeface="Ubuntu Thin" panose="020B0304030602030204" charset="0"/>
              </a:rPr>
              <a:t>“Come for dinner!”</a:t>
            </a:r>
            <a:endParaRPr lang="en-US" altLang="en-US">
              <a:solidFill>
                <a:schemeClr val="bg1"/>
              </a:solidFill>
              <a:latin typeface="Ubuntu Thin" panose="020B0304030602030204" charset="0"/>
              <a:cs typeface="Ubuntu Thin" panose="020B030403060203020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886460" y="2571750"/>
            <a:ext cx="737108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5"/>
          <p:cNvSpPr txBox="1"/>
          <p:nvPr/>
        </p:nvSpPr>
        <p:spPr>
          <a:xfrm>
            <a:off x="886460" y="2284095"/>
            <a:ext cx="91313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1200">
                <a:solidFill>
                  <a:schemeClr val="bg1">
                    <a:lumMod val="75000"/>
                  </a:schemeClr>
                </a:solidFill>
                <a:latin typeface="Ubuntu" panose="020B0504030602030204" charset="0"/>
                <a:cs typeface="Ubuntu" panose="020B0504030602030204" charset="0"/>
              </a:rPr>
              <a:t>User Layer</a:t>
            </a:r>
            <a:endParaRPr lang="en-US" sz="1200">
              <a:solidFill>
                <a:schemeClr val="bg1">
                  <a:lumMod val="75000"/>
                </a:schemeClr>
              </a:solidFill>
              <a:latin typeface="Ubuntu" panose="020B0504030602030204" charset="0"/>
              <a:cs typeface="Ubuntu" panose="020B0504030602030204" charset="0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886460" y="2571750"/>
            <a:ext cx="1050925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1200">
                <a:solidFill>
                  <a:schemeClr val="bg1">
                    <a:lumMod val="75000"/>
                  </a:schemeClr>
                </a:solidFill>
                <a:latin typeface="Ubuntu" panose="020B0504030602030204" charset="0"/>
                <a:cs typeface="Ubuntu" panose="020B0504030602030204" charset="0"/>
              </a:rPr>
              <a:t>Kernel Layer</a:t>
            </a:r>
            <a:endParaRPr lang="en-US" sz="1200">
              <a:solidFill>
                <a:schemeClr val="bg1">
                  <a:lumMod val="75000"/>
                </a:schemeClr>
              </a:solidFill>
              <a:latin typeface="Ubuntu" panose="020B0504030602030204" charset="0"/>
              <a:cs typeface="Ubuntu" panose="020B050403060203020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569845" y="2067560"/>
            <a:ext cx="0" cy="1115060"/>
          </a:xfrm>
          <a:prstGeom prst="straightConnector1">
            <a:avLst/>
          </a:prstGeom>
          <a:ln w="6350">
            <a:solidFill>
              <a:schemeClr val="bg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6588125" y="2067560"/>
            <a:ext cx="0" cy="1115060"/>
          </a:xfrm>
          <a:prstGeom prst="straightConnector1">
            <a:avLst/>
          </a:prstGeom>
          <a:ln w="6350">
            <a:solidFill>
              <a:schemeClr val="bg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s 9"/>
          <p:cNvSpPr/>
          <p:nvPr/>
        </p:nvSpPr>
        <p:spPr>
          <a:xfrm>
            <a:off x="2195830" y="3183255"/>
            <a:ext cx="4752340" cy="935990"/>
          </a:xfrm>
          <a:prstGeom prst="rect">
            <a:avLst/>
          </a:prstGeom>
          <a:noFill/>
          <a:ln w="31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>
              <a:latin typeface="Ubuntu Thin" panose="020B0304030602030204" charset="0"/>
              <a:cs typeface="Ubuntu Thin" panose="020B0304030602030204" charset="0"/>
            </a:endParaRPr>
          </a:p>
        </p:txBody>
      </p:sp>
      <p:sp>
        <p:nvSpPr>
          <p:cNvPr id="11" name="Text Box 10"/>
          <p:cNvSpPr txBox="1"/>
          <p:nvPr/>
        </p:nvSpPr>
        <p:spPr>
          <a:xfrm>
            <a:off x="2569845" y="2211705"/>
            <a:ext cx="796290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1000">
                <a:solidFill>
                  <a:schemeClr val="bg1"/>
                </a:solidFill>
                <a:latin typeface="Ubuntu Thin" panose="020B0304030602030204" charset="0"/>
                <a:cs typeface="Ubuntu Thin" panose="020B0304030602030204" charset="0"/>
              </a:rPr>
              <a:t>Syscall (Kill)</a:t>
            </a:r>
            <a:endParaRPr lang="en-US" sz="1000">
              <a:solidFill>
                <a:schemeClr val="bg1"/>
              </a:solidFill>
              <a:latin typeface="Ubuntu Thin" panose="020B0304030602030204" charset="0"/>
              <a:cs typeface="Ubuntu Thin" panose="020B030403060203020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627630" y="3400425"/>
            <a:ext cx="1007745" cy="503555"/>
          </a:xfrm>
          <a:prstGeom prst="roundRect">
            <a:avLst/>
          </a:prstGeom>
          <a:noFill/>
          <a:ln w="3175">
            <a:solidFill>
              <a:schemeClr val="accent4">
                <a:lumMod val="20000"/>
                <a:lumOff val="8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sz="1200">
                <a:solidFill>
                  <a:schemeClr val="accent4">
                    <a:lumMod val="20000"/>
                    <a:lumOff val="80000"/>
                  </a:schemeClr>
                </a:solidFill>
                <a:latin typeface="Ubuntu Thin" panose="020B0304030602030204" charset="0"/>
                <a:cs typeface="Ubuntu Thin" panose="020B0304030602030204" charset="0"/>
              </a:rPr>
              <a:t>Stage 1</a:t>
            </a:r>
            <a:endParaRPr lang="en-US" sz="1200">
              <a:solidFill>
                <a:schemeClr val="accent4">
                  <a:lumMod val="20000"/>
                  <a:lumOff val="80000"/>
                </a:schemeClr>
              </a:solidFill>
              <a:latin typeface="Ubuntu Thin" panose="020B0304030602030204" charset="0"/>
              <a:cs typeface="Ubuntu Thin" panose="020B030403060203020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068445" y="3399790"/>
            <a:ext cx="1007745" cy="503555"/>
          </a:xfrm>
          <a:prstGeom prst="roundRect">
            <a:avLst/>
          </a:prstGeom>
          <a:noFill/>
          <a:ln w="3175">
            <a:solidFill>
              <a:schemeClr val="accent4">
                <a:lumMod val="20000"/>
                <a:lumOff val="8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sz="1200">
                <a:solidFill>
                  <a:schemeClr val="accent4">
                    <a:lumMod val="20000"/>
                    <a:lumOff val="80000"/>
                  </a:schemeClr>
                </a:solidFill>
                <a:latin typeface="Ubuntu Thin" panose="020B0304030602030204" charset="0"/>
                <a:cs typeface="Ubuntu Thin" panose="020B0304030602030204" charset="0"/>
              </a:rPr>
              <a:t>Stage 2</a:t>
            </a:r>
            <a:endParaRPr lang="en-US" sz="1200">
              <a:solidFill>
                <a:schemeClr val="accent4">
                  <a:lumMod val="20000"/>
                  <a:lumOff val="80000"/>
                </a:schemeClr>
              </a:solidFill>
              <a:latin typeface="Ubuntu Thin" panose="020B0304030602030204" charset="0"/>
              <a:cs typeface="Ubuntu Thin" panose="020B030403060203020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507990" y="3400425"/>
            <a:ext cx="1007745" cy="503555"/>
          </a:xfrm>
          <a:prstGeom prst="roundRect">
            <a:avLst/>
          </a:prstGeom>
          <a:noFill/>
          <a:ln w="3175">
            <a:solidFill>
              <a:schemeClr val="accent4">
                <a:lumMod val="20000"/>
                <a:lumOff val="8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sz="1200">
                <a:solidFill>
                  <a:schemeClr val="accent4">
                    <a:lumMod val="20000"/>
                    <a:lumOff val="80000"/>
                  </a:schemeClr>
                </a:solidFill>
                <a:latin typeface="Ubuntu Thin" panose="020B0304030602030204" charset="0"/>
                <a:cs typeface="Ubuntu Thin" panose="020B0304030602030204" charset="0"/>
              </a:rPr>
              <a:t>Stage 3</a:t>
            </a:r>
            <a:endParaRPr lang="en-US" sz="1200">
              <a:solidFill>
                <a:schemeClr val="accent4">
                  <a:lumMod val="20000"/>
                  <a:lumOff val="80000"/>
                </a:schemeClr>
              </a:solidFill>
              <a:latin typeface="Ubuntu Thin" panose="020B0304030602030204" charset="0"/>
              <a:cs typeface="Ubuntu Thin" panose="020B0304030602030204" charset="0"/>
            </a:endParaRPr>
          </a:p>
        </p:txBody>
      </p:sp>
      <p:cxnSp>
        <p:nvCxnSpPr>
          <p:cNvPr id="15" name="Straight Arrow Connector 14"/>
          <p:cNvCxnSpPr>
            <a:stCxn id="12" idx="3"/>
            <a:endCxn id="13" idx="1"/>
          </p:cNvCxnSpPr>
          <p:nvPr/>
        </p:nvCxnSpPr>
        <p:spPr>
          <a:xfrm flipV="1">
            <a:off x="3635375" y="3651885"/>
            <a:ext cx="433070" cy="635"/>
          </a:xfrm>
          <a:prstGeom prst="straightConnector1">
            <a:avLst/>
          </a:prstGeom>
          <a:ln w="31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3" idx="3"/>
            <a:endCxn id="14" idx="1"/>
          </p:cNvCxnSpPr>
          <p:nvPr/>
        </p:nvCxnSpPr>
        <p:spPr>
          <a:xfrm>
            <a:off x="5076190" y="3651885"/>
            <a:ext cx="431800" cy="635"/>
          </a:xfrm>
          <a:prstGeom prst="straightConnector1">
            <a:avLst/>
          </a:prstGeom>
          <a:ln w="31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Box 18"/>
          <p:cNvSpPr txBox="1"/>
          <p:nvPr/>
        </p:nvSpPr>
        <p:spPr>
          <a:xfrm>
            <a:off x="5909945" y="2211705"/>
            <a:ext cx="678180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1000">
                <a:solidFill>
                  <a:schemeClr val="bg1"/>
                </a:solidFill>
                <a:latin typeface="Ubuntu Thin" panose="020B0304030602030204" charset="0"/>
                <a:cs typeface="Ubuntu Thin" panose="020B0304030602030204" charset="0"/>
              </a:rPr>
              <a:t>Signaling</a:t>
            </a:r>
            <a:endParaRPr lang="en-US" sz="1000">
              <a:solidFill>
                <a:schemeClr val="bg1"/>
              </a:solidFill>
              <a:latin typeface="Ubuntu Thin" panose="020B0304030602030204" charset="0"/>
              <a:cs typeface="Ubuntu Thin" panose="020B030403060203020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95420"/>
            </a:gs>
            <a:gs pos="100000">
              <a:srgbClr val="5E2750"/>
            </a:gs>
          </a:gsLst>
          <a:lin ang="2700006" scaled="0"/>
        </a:gradFill>
        <a:effectLst/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1"/>
          <a:srcRect l="4038" t="15701" r="4167" b="26189"/>
          <a:stretch>
            <a:fillRect/>
          </a:stretch>
        </p:blipFill>
        <p:spPr>
          <a:xfrm>
            <a:off x="6934475" y="4703625"/>
            <a:ext cx="1897825" cy="30212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Oval 2"/>
          <p:cNvSpPr/>
          <p:nvPr/>
        </p:nvSpPr>
        <p:spPr>
          <a:xfrm>
            <a:off x="2101215" y="1131570"/>
            <a:ext cx="936625" cy="936625"/>
          </a:xfrm>
          <a:prstGeom prst="ellipse">
            <a:avLst/>
          </a:prstGeom>
          <a:noFill/>
          <a:ln w="31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en-US">
                <a:latin typeface="Ubuntu Thin" panose="020B0304030602030204" charset="0"/>
                <a:cs typeface="Ubuntu Thin" panose="020B0304030602030204" charset="0"/>
              </a:rPr>
              <a:t>Mom</a:t>
            </a:r>
            <a:endParaRPr lang="en-US" altLang="en-US">
              <a:latin typeface="Ubuntu Thin" panose="020B0304030602030204" charset="0"/>
              <a:cs typeface="Ubuntu Thin" panose="020B0304030602030204" charset="0"/>
            </a:endParaRPr>
          </a:p>
          <a:p>
            <a:pPr algn="ctr"/>
            <a:r>
              <a:rPr lang="en-US" altLang="en-US" sz="800">
                <a:latin typeface="Ubuntu Thin" panose="020B0304030602030204" charset="0"/>
                <a:cs typeface="Ubuntu Thin" panose="020B0304030602030204" charset="0"/>
              </a:rPr>
              <a:t>(Process)</a:t>
            </a:r>
            <a:endParaRPr lang="en-US" altLang="en-US" sz="800">
              <a:latin typeface="Ubuntu Thin" panose="020B0304030602030204" charset="0"/>
              <a:cs typeface="Ubuntu Thin" panose="020B030403060203020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6106795" y="1132205"/>
            <a:ext cx="936625" cy="936625"/>
          </a:xfrm>
          <a:prstGeom prst="ellipse">
            <a:avLst/>
          </a:prstGeom>
          <a:noFill/>
          <a:ln w="31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en-US">
                <a:latin typeface="Ubuntu Thin" panose="020B0304030602030204" charset="0"/>
                <a:cs typeface="Ubuntu Thin" panose="020B0304030602030204" charset="0"/>
              </a:rPr>
              <a:t>Child</a:t>
            </a:r>
            <a:endParaRPr lang="en-US" altLang="en-US">
              <a:latin typeface="Ubuntu Thin" panose="020B0304030602030204" charset="0"/>
              <a:cs typeface="Ubuntu Thin" panose="020B0304030602030204" charset="0"/>
            </a:endParaRPr>
          </a:p>
          <a:p>
            <a:pPr algn="ctr"/>
            <a:r>
              <a:rPr lang="en-US" altLang="en-US" sz="800">
                <a:latin typeface="Ubuntu Thin" panose="020B0304030602030204" charset="0"/>
                <a:cs typeface="Ubuntu Thin" panose="020B0304030602030204" charset="0"/>
              </a:rPr>
              <a:t>(Process)</a:t>
            </a:r>
            <a:endParaRPr lang="en-US" altLang="en-US" sz="800">
              <a:latin typeface="Ubuntu Thin" panose="020B0304030602030204" charset="0"/>
              <a:cs typeface="Ubuntu Thin" panose="020B0304030602030204" charset="0"/>
            </a:endParaRPr>
          </a:p>
        </p:txBody>
      </p:sp>
      <p:cxnSp>
        <p:nvCxnSpPr>
          <p:cNvPr id="4" name="Straight Arrow Connector 3"/>
          <p:cNvCxnSpPr>
            <a:stCxn id="3" idx="6"/>
            <a:endCxn id="2" idx="2"/>
          </p:cNvCxnSpPr>
          <p:nvPr/>
        </p:nvCxnSpPr>
        <p:spPr>
          <a:xfrm>
            <a:off x="3037840" y="1600200"/>
            <a:ext cx="3068955" cy="635"/>
          </a:xfrm>
          <a:prstGeom prst="straightConnector1">
            <a:avLst/>
          </a:prstGeom>
          <a:ln w="6350">
            <a:solidFill>
              <a:schemeClr val="bg1">
                <a:alpha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Box 4"/>
          <p:cNvSpPr txBox="1"/>
          <p:nvPr/>
        </p:nvSpPr>
        <p:spPr>
          <a:xfrm>
            <a:off x="3759200" y="1131570"/>
            <a:ext cx="162623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en-US">
                <a:solidFill>
                  <a:schemeClr val="bg1"/>
                </a:solidFill>
                <a:latin typeface="Ubuntu Thin" panose="020B0304030602030204" charset="0"/>
                <a:cs typeface="Ubuntu Thin" panose="020B0304030602030204" charset="0"/>
              </a:rPr>
              <a:t>“Come for dinner!”</a:t>
            </a:r>
            <a:endParaRPr lang="en-US" altLang="en-US">
              <a:solidFill>
                <a:schemeClr val="bg1"/>
              </a:solidFill>
              <a:latin typeface="Ubuntu Thin" panose="020B0304030602030204" charset="0"/>
              <a:cs typeface="Ubuntu Thin" panose="020B0304030602030204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886460" y="2571750"/>
            <a:ext cx="737108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5"/>
          <p:cNvSpPr txBox="1"/>
          <p:nvPr/>
        </p:nvSpPr>
        <p:spPr>
          <a:xfrm>
            <a:off x="886460" y="2284095"/>
            <a:ext cx="91313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1200">
                <a:solidFill>
                  <a:schemeClr val="bg1">
                    <a:lumMod val="75000"/>
                  </a:schemeClr>
                </a:solidFill>
                <a:latin typeface="Ubuntu" panose="020B0504030602030204" charset="0"/>
                <a:cs typeface="Ubuntu" panose="020B0504030602030204" charset="0"/>
              </a:rPr>
              <a:t>User Layer</a:t>
            </a:r>
            <a:endParaRPr lang="en-US" sz="1200">
              <a:solidFill>
                <a:schemeClr val="bg1">
                  <a:lumMod val="75000"/>
                </a:schemeClr>
              </a:solidFill>
              <a:latin typeface="Ubuntu" panose="020B0504030602030204" charset="0"/>
              <a:cs typeface="Ubuntu" panose="020B0504030602030204" charset="0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886460" y="2571750"/>
            <a:ext cx="1050925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1200">
                <a:solidFill>
                  <a:schemeClr val="bg1">
                    <a:lumMod val="75000"/>
                  </a:schemeClr>
                </a:solidFill>
                <a:latin typeface="Ubuntu" panose="020B0504030602030204" charset="0"/>
                <a:cs typeface="Ubuntu" panose="020B0504030602030204" charset="0"/>
              </a:rPr>
              <a:t>Kernel Layer</a:t>
            </a:r>
            <a:endParaRPr lang="en-US" sz="1200">
              <a:solidFill>
                <a:schemeClr val="bg1">
                  <a:lumMod val="75000"/>
                </a:schemeClr>
              </a:solidFill>
              <a:latin typeface="Ubuntu" panose="020B0504030602030204" charset="0"/>
              <a:cs typeface="Ubuntu" panose="020B050403060203020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569845" y="2067560"/>
            <a:ext cx="0" cy="1115060"/>
          </a:xfrm>
          <a:prstGeom prst="straightConnector1">
            <a:avLst/>
          </a:prstGeom>
          <a:ln w="6350">
            <a:solidFill>
              <a:schemeClr val="bg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6588125" y="2067560"/>
            <a:ext cx="0" cy="1115060"/>
          </a:xfrm>
          <a:prstGeom prst="straightConnector1">
            <a:avLst/>
          </a:prstGeom>
          <a:ln w="6350">
            <a:solidFill>
              <a:schemeClr val="bg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s 9"/>
          <p:cNvSpPr/>
          <p:nvPr/>
        </p:nvSpPr>
        <p:spPr>
          <a:xfrm>
            <a:off x="2195830" y="3183255"/>
            <a:ext cx="4752340" cy="935990"/>
          </a:xfrm>
          <a:prstGeom prst="rect">
            <a:avLst/>
          </a:prstGeom>
          <a:noFill/>
          <a:ln w="31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>
              <a:latin typeface="Ubuntu Thin" panose="020B0304030602030204" charset="0"/>
              <a:cs typeface="Ubuntu Thin" panose="020B0304030602030204" charset="0"/>
            </a:endParaRPr>
          </a:p>
        </p:txBody>
      </p:sp>
      <p:sp>
        <p:nvSpPr>
          <p:cNvPr id="11" name="Text Box 10"/>
          <p:cNvSpPr txBox="1"/>
          <p:nvPr/>
        </p:nvSpPr>
        <p:spPr>
          <a:xfrm>
            <a:off x="2569845" y="2211705"/>
            <a:ext cx="796290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1000">
                <a:solidFill>
                  <a:schemeClr val="bg1"/>
                </a:solidFill>
                <a:latin typeface="Ubuntu Thin" panose="020B0304030602030204" charset="0"/>
                <a:cs typeface="Ubuntu Thin" panose="020B0304030602030204" charset="0"/>
              </a:rPr>
              <a:t>Syscall (Kill)</a:t>
            </a:r>
            <a:endParaRPr lang="en-US" sz="1000">
              <a:solidFill>
                <a:schemeClr val="bg1"/>
              </a:solidFill>
              <a:latin typeface="Ubuntu Thin" panose="020B0304030602030204" charset="0"/>
              <a:cs typeface="Ubuntu Thin" panose="020B030403060203020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627630" y="3400425"/>
            <a:ext cx="1007745" cy="503555"/>
          </a:xfrm>
          <a:prstGeom prst="roundRect">
            <a:avLst/>
          </a:prstGeom>
          <a:noFill/>
          <a:ln w="3175">
            <a:solidFill>
              <a:schemeClr val="accent4">
                <a:lumMod val="20000"/>
                <a:lumOff val="8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sz="1200">
                <a:solidFill>
                  <a:schemeClr val="accent4">
                    <a:lumMod val="20000"/>
                    <a:lumOff val="80000"/>
                  </a:schemeClr>
                </a:solidFill>
                <a:latin typeface="Ubuntu Thin" panose="020B0304030602030204" charset="0"/>
                <a:cs typeface="Ubuntu Thin" panose="020B0304030602030204" charset="0"/>
              </a:rPr>
              <a:t>Stage 1</a:t>
            </a:r>
            <a:endParaRPr lang="en-US" sz="1200">
              <a:solidFill>
                <a:schemeClr val="accent4">
                  <a:lumMod val="20000"/>
                  <a:lumOff val="80000"/>
                </a:schemeClr>
              </a:solidFill>
              <a:latin typeface="Ubuntu Thin" panose="020B0304030602030204" charset="0"/>
              <a:cs typeface="Ubuntu Thin" panose="020B030403060203020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068445" y="3399790"/>
            <a:ext cx="1007745" cy="503555"/>
          </a:xfrm>
          <a:prstGeom prst="roundRect">
            <a:avLst/>
          </a:prstGeom>
          <a:noFill/>
          <a:ln w="3175">
            <a:solidFill>
              <a:schemeClr val="accent4">
                <a:lumMod val="20000"/>
                <a:lumOff val="8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sz="1200">
                <a:solidFill>
                  <a:schemeClr val="accent4">
                    <a:lumMod val="20000"/>
                    <a:lumOff val="80000"/>
                  </a:schemeClr>
                </a:solidFill>
                <a:latin typeface="Ubuntu Thin" panose="020B0304030602030204" charset="0"/>
                <a:cs typeface="Ubuntu Thin" panose="020B0304030602030204" charset="0"/>
              </a:rPr>
              <a:t>Stage 2</a:t>
            </a:r>
            <a:endParaRPr lang="en-US" sz="1200">
              <a:solidFill>
                <a:schemeClr val="accent4">
                  <a:lumMod val="20000"/>
                  <a:lumOff val="80000"/>
                </a:schemeClr>
              </a:solidFill>
              <a:latin typeface="Ubuntu Thin" panose="020B0304030602030204" charset="0"/>
              <a:cs typeface="Ubuntu Thin" panose="020B030403060203020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507990" y="3400425"/>
            <a:ext cx="1007745" cy="503555"/>
          </a:xfrm>
          <a:prstGeom prst="roundRect">
            <a:avLst/>
          </a:prstGeom>
          <a:noFill/>
          <a:ln w="3175">
            <a:solidFill>
              <a:schemeClr val="accent4">
                <a:lumMod val="20000"/>
                <a:lumOff val="8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sz="1200">
                <a:solidFill>
                  <a:schemeClr val="accent4">
                    <a:lumMod val="20000"/>
                    <a:lumOff val="80000"/>
                  </a:schemeClr>
                </a:solidFill>
                <a:latin typeface="Ubuntu Thin" panose="020B0304030602030204" charset="0"/>
                <a:cs typeface="Ubuntu Thin" panose="020B0304030602030204" charset="0"/>
              </a:rPr>
              <a:t>Stage 3</a:t>
            </a:r>
            <a:endParaRPr lang="en-US" sz="1200">
              <a:solidFill>
                <a:schemeClr val="accent4">
                  <a:lumMod val="20000"/>
                  <a:lumOff val="80000"/>
                </a:schemeClr>
              </a:solidFill>
              <a:latin typeface="Ubuntu Thin" panose="020B0304030602030204" charset="0"/>
              <a:cs typeface="Ubuntu Thin" panose="020B0304030602030204" charset="0"/>
            </a:endParaRPr>
          </a:p>
        </p:txBody>
      </p:sp>
      <p:cxnSp>
        <p:nvCxnSpPr>
          <p:cNvPr id="15" name="Straight Arrow Connector 14"/>
          <p:cNvCxnSpPr>
            <a:stCxn id="12" idx="3"/>
            <a:endCxn id="13" idx="1"/>
          </p:cNvCxnSpPr>
          <p:nvPr/>
        </p:nvCxnSpPr>
        <p:spPr>
          <a:xfrm flipV="1">
            <a:off x="3635375" y="3651885"/>
            <a:ext cx="433070" cy="635"/>
          </a:xfrm>
          <a:prstGeom prst="straightConnector1">
            <a:avLst/>
          </a:prstGeom>
          <a:ln w="31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3" idx="3"/>
            <a:endCxn id="14" idx="1"/>
          </p:cNvCxnSpPr>
          <p:nvPr/>
        </p:nvCxnSpPr>
        <p:spPr>
          <a:xfrm>
            <a:off x="5076190" y="3651885"/>
            <a:ext cx="431800" cy="635"/>
          </a:xfrm>
          <a:prstGeom prst="straightConnector1">
            <a:avLst/>
          </a:prstGeom>
          <a:ln w="31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xplosion 1 16"/>
          <p:cNvSpPr/>
          <p:nvPr/>
        </p:nvSpPr>
        <p:spPr>
          <a:xfrm>
            <a:off x="6130925" y="3147695"/>
            <a:ext cx="915035" cy="512445"/>
          </a:xfrm>
          <a:prstGeom prst="irregularSeal1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sz="1000">
                <a:solidFill>
                  <a:schemeClr val="tx1"/>
                </a:solidFill>
                <a:latin typeface="Ubuntu" panose="020B0504030602030204" charset="0"/>
                <a:cs typeface="Ubuntu" panose="020B0504030602030204" charset="0"/>
              </a:rPr>
              <a:t>Point</a:t>
            </a:r>
            <a:endParaRPr lang="en-US" sz="1000">
              <a:solidFill>
                <a:schemeClr val="tx1"/>
              </a:solidFill>
              <a:latin typeface="Ubuntu" panose="020B0504030602030204" charset="0"/>
              <a:cs typeface="Ubuntu" panose="020B0504030602030204" charset="0"/>
            </a:endParaRPr>
          </a:p>
        </p:txBody>
      </p:sp>
      <p:sp>
        <p:nvSpPr>
          <p:cNvPr id="19" name="Text Box 18"/>
          <p:cNvSpPr txBox="1"/>
          <p:nvPr/>
        </p:nvSpPr>
        <p:spPr>
          <a:xfrm>
            <a:off x="5909945" y="2211705"/>
            <a:ext cx="678180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1000">
                <a:solidFill>
                  <a:schemeClr val="bg1"/>
                </a:solidFill>
                <a:latin typeface="Ubuntu Thin" panose="020B0304030602030204" charset="0"/>
                <a:cs typeface="Ubuntu Thin" panose="020B0304030602030204" charset="0"/>
              </a:rPr>
              <a:t>Signaling</a:t>
            </a:r>
            <a:endParaRPr lang="en-US" sz="1000">
              <a:solidFill>
                <a:schemeClr val="bg1"/>
              </a:solidFill>
              <a:latin typeface="Ubuntu Thin" panose="020B0304030602030204" charset="0"/>
              <a:cs typeface="Ubuntu Thin" panose="020B030403060203020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95420"/>
            </a:gs>
            <a:gs pos="100000">
              <a:srgbClr val="5E2750"/>
            </a:gs>
          </a:gsLst>
          <a:lin ang="2700006" scaled="0"/>
        </a:gradFill>
        <a:effectLst/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Stage 3, Why?</a:t>
            </a: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</p:txBody>
      </p:sp>
      <p:sp>
        <p:nvSpPr>
          <p:cNvPr id="68" name="Google Shape;68;p15"/>
          <p:cNvSpPr txBox="1"/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endParaRPr 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Signal Check</a:t>
            </a: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None/>
            </a:pP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</p:txBody>
      </p:sp>
      <p:pic>
        <p:nvPicPr>
          <p:cNvPr id="69" name="Google Shape;69;p15"/>
          <p:cNvPicPr preferRelativeResize="0"/>
          <p:nvPr/>
        </p:nvPicPr>
        <p:blipFill rotWithShape="1">
          <a:blip r:embed="rId1"/>
          <a:srcRect l="4038" t="15701" r="4167" b="26189"/>
          <a:stretch>
            <a:fillRect/>
          </a:stretch>
        </p:blipFill>
        <p:spPr>
          <a:xfrm>
            <a:off x="6934475" y="4703625"/>
            <a:ext cx="1897825" cy="302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95420"/>
            </a:gs>
            <a:gs pos="100000">
              <a:srgbClr val="5E2750"/>
            </a:gs>
          </a:gsLst>
          <a:lin ang="2700006" scaled="0"/>
        </a:gradFill>
        <a:effectLst/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Stage 3, Why?</a:t>
            </a: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</p:txBody>
      </p:sp>
      <p:sp>
        <p:nvSpPr>
          <p:cNvPr id="68" name="Google Shape;68;p15"/>
          <p:cNvSpPr txBox="1"/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endParaRPr 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Signal Check</a:t>
            </a: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Process Check</a:t>
            </a: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None/>
            </a:pP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</p:txBody>
      </p:sp>
      <p:pic>
        <p:nvPicPr>
          <p:cNvPr id="69" name="Google Shape;69;p15"/>
          <p:cNvPicPr preferRelativeResize="0"/>
          <p:nvPr/>
        </p:nvPicPr>
        <p:blipFill rotWithShape="1">
          <a:blip r:embed="rId1"/>
          <a:srcRect l="4038" t="15701" r="4167" b="26189"/>
          <a:stretch>
            <a:fillRect/>
          </a:stretch>
        </p:blipFill>
        <p:spPr>
          <a:xfrm>
            <a:off x="6934475" y="4703625"/>
            <a:ext cx="1897825" cy="302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95420"/>
            </a:gs>
            <a:gs pos="100000">
              <a:srgbClr val="5E2750"/>
            </a:gs>
          </a:gsLst>
          <a:lin ang="2700006" scaled="0"/>
        </a:gradFill>
        <a:effectLst/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Stage 3, Why?</a:t>
            </a: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</p:txBody>
      </p:sp>
      <p:sp>
        <p:nvSpPr>
          <p:cNvPr id="68" name="Google Shape;68;p15"/>
          <p:cNvSpPr txBox="1"/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endParaRPr 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Signal Check</a:t>
            </a: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Process Check</a:t>
            </a: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NULL Check</a:t>
            </a: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None/>
            </a:pP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</p:txBody>
      </p:sp>
      <p:pic>
        <p:nvPicPr>
          <p:cNvPr id="69" name="Google Shape;69;p15"/>
          <p:cNvPicPr preferRelativeResize="0"/>
          <p:nvPr/>
        </p:nvPicPr>
        <p:blipFill rotWithShape="1">
          <a:blip r:embed="rId1"/>
          <a:srcRect l="4038" t="15701" r="4167" b="26189"/>
          <a:stretch>
            <a:fillRect/>
          </a:stretch>
        </p:blipFill>
        <p:spPr>
          <a:xfrm>
            <a:off x="6934475" y="4703625"/>
            <a:ext cx="1897825" cy="302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95420"/>
            </a:gs>
            <a:gs pos="100000">
              <a:srgbClr val="5E2750"/>
            </a:gs>
          </a:gsLst>
          <a:lin ang="2700006" scaled="0"/>
        </a:gradFill>
        <a:effectLst/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Stage 3, Why?</a:t>
            </a: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</p:txBody>
      </p:sp>
      <p:sp>
        <p:nvSpPr>
          <p:cNvPr id="68" name="Google Shape;68;p15"/>
          <p:cNvSpPr txBox="1"/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endParaRPr 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Signal Check</a:t>
            </a: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Process Check</a:t>
            </a: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NULL Check</a:t>
            </a: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and a bunch of Checks!</a:t>
            </a: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</p:txBody>
      </p:sp>
      <p:pic>
        <p:nvPicPr>
          <p:cNvPr id="69" name="Google Shape;69;p15"/>
          <p:cNvPicPr preferRelativeResize="0"/>
          <p:nvPr/>
        </p:nvPicPr>
        <p:blipFill rotWithShape="1">
          <a:blip r:embed="rId1"/>
          <a:srcRect l="4038" t="15701" r="4167" b="26189"/>
          <a:stretch>
            <a:fillRect/>
          </a:stretch>
        </p:blipFill>
        <p:spPr>
          <a:xfrm>
            <a:off x="6934475" y="4703625"/>
            <a:ext cx="1897825" cy="302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95420"/>
            </a:gs>
            <a:gs pos="100000">
              <a:srgbClr val="5E2750"/>
            </a:gs>
          </a:gsLst>
          <a:lin ang="2700006" scaled="0"/>
        </a:gradFill>
        <a:effectLst/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Stage 3, How?</a:t>
            </a: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</p:txBody>
      </p:sp>
      <p:sp>
        <p:nvSpPr>
          <p:cNvPr id="68" name="Google Shape;68;p15"/>
          <p:cNvSpPr txBox="1"/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endParaRPr 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Filter Signals</a:t>
            </a: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None/>
            </a:pP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</p:txBody>
      </p:sp>
      <p:pic>
        <p:nvPicPr>
          <p:cNvPr id="69" name="Google Shape;69;p15"/>
          <p:cNvPicPr preferRelativeResize="0"/>
          <p:nvPr/>
        </p:nvPicPr>
        <p:blipFill rotWithShape="1">
          <a:blip r:embed="rId1"/>
          <a:srcRect l="4038" t="15701" r="4167" b="26189"/>
          <a:stretch>
            <a:fillRect/>
          </a:stretch>
        </p:blipFill>
        <p:spPr>
          <a:xfrm>
            <a:off x="6934475" y="4703625"/>
            <a:ext cx="1897825" cy="302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95420"/>
            </a:gs>
            <a:gs pos="100000">
              <a:srgbClr val="5E2750"/>
            </a:gs>
          </a:gsLst>
          <a:lin ang="2700006" scaled="0"/>
        </a:gradFill>
        <a:effectLst/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Stage 3, How?</a:t>
            </a: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</p:txBody>
      </p:sp>
      <p:sp>
        <p:nvSpPr>
          <p:cNvPr id="68" name="Google Shape;68;p15"/>
          <p:cNvSpPr txBox="1"/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endParaRPr 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Filter Signals</a:t>
            </a: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Use ‘printk’</a:t>
            </a: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None/>
            </a:pP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</p:txBody>
      </p:sp>
      <p:pic>
        <p:nvPicPr>
          <p:cNvPr id="69" name="Google Shape;69;p15"/>
          <p:cNvPicPr preferRelativeResize="0"/>
          <p:nvPr/>
        </p:nvPicPr>
        <p:blipFill rotWithShape="1">
          <a:blip r:embed="rId1"/>
          <a:srcRect l="4038" t="15701" r="4167" b="26189"/>
          <a:stretch>
            <a:fillRect/>
          </a:stretch>
        </p:blipFill>
        <p:spPr>
          <a:xfrm>
            <a:off x="6934475" y="4703625"/>
            <a:ext cx="1897825" cy="302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95420"/>
            </a:gs>
            <a:gs pos="100000">
              <a:srgbClr val="5E2750"/>
            </a:gs>
          </a:gsLst>
          <a:lin ang="2700006" scaled="0"/>
        </a:gradFill>
        <a:effectLst/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Stage 3, How?</a:t>
            </a: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</p:txBody>
      </p:sp>
      <p:sp>
        <p:nvSpPr>
          <p:cNvPr id="68" name="Google Shape;68;p15"/>
          <p:cNvSpPr txBox="1"/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endParaRPr 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Filter Signals</a:t>
            </a: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Use ‘printk’</a:t>
            </a: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Sender, Receiver and Signal number</a:t>
            </a: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</p:txBody>
      </p:sp>
      <p:pic>
        <p:nvPicPr>
          <p:cNvPr id="69" name="Google Shape;69;p15"/>
          <p:cNvPicPr preferRelativeResize="0"/>
          <p:nvPr/>
        </p:nvPicPr>
        <p:blipFill rotWithShape="1">
          <a:blip r:embed="rId1"/>
          <a:srcRect l="4038" t="15701" r="4167" b="26189"/>
          <a:stretch>
            <a:fillRect/>
          </a:stretch>
        </p:blipFill>
        <p:spPr>
          <a:xfrm>
            <a:off x="6934475" y="4703625"/>
            <a:ext cx="1897825" cy="302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95420"/>
            </a:gs>
            <a:gs pos="100000">
              <a:srgbClr val="5E2750"/>
            </a:gs>
          </a:gsLst>
          <a:lin ang="2700006" scaled="0"/>
        </a:gradFill>
        <a:effectLst/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Simple Patch</a:t>
            </a: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</p:txBody>
      </p:sp>
      <p:sp>
        <p:nvSpPr>
          <p:cNvPr id="68" name="Google Shape;68;p15"/>
          <p:cNvSpPr txBox="1"/>
          <p:nvPr>
            <p:ph type="body" idx="1"/>
          </p:nvPr>
        </p:nvSpPr>
        <p:spPr>
          <a:xfrm>
            <a:off x="5137150" y="1152525"/>
            <a:ext cx="3695065" cy="341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Filter SIGCHLD &amp; SIGALRM</a:t>
            </a: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Sender, Signal and Receiver</a:t>
            </a: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</p:txBody>
      </p:sp>
      <p:pic>
        <p:nvPicPr>
          <p:cNvPr id="69" name="Google Shape;69;p15"/>
          <p:cNvPicPr preferRelativeResize="0"/>
          <p:nvPr/>
        </p:nvPicPr>
        <p:blipFill rotWithShape="1">
          <a:blip r:embed="rId1"/>
          <a:srcRect l="4038" t="15701" r="4167" b="26189"/>
          <a:stretch>
            <a:fillRect/>
          </a:stretch>
        </p:blipFill>
        <p:spPr>
          <a:xfrm>
            <a:off x="6934475" y="4703625"/>
            <a:ext cx="1897825" cy="302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605" y="1131570"/>
            <a:ext cx="4549140" cy="3710305"/>
          </a:xfrm>
          <a:prstGeom prst="rect">
            <a:avLst/>
          </a:prstGeom>
        </p:spPr>
      </p:pic>
      <p:sp>
        <p:nvSpPr>
          <p:cNvPr id="3" name="Rectangles 2"/>
          <p:cNvSpPr/>
          <p:nvPr/>
        </p:nvSpPr>
        <p:spPr>
          <a:xfrm>
            <a:off x="611505" y="1419860"/>
            <a:ext cx="3719830" cy="2807970"/>
          </a:xfrm>
          <a:prstGeom prst="rect">
            <a:avLst/>
          </a:prstGeom>
          <a:noFill/>
          <a:ln w="127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95420"/>
            </a:gs>
            <a:gs pos="100000">
              <a:srgbClr val="5E2750"/>
            </a:gs>
          </a:gsLst>
          <a:lin ang="2700006" scaled="0"/>
        </a:gradFill>
        <a:effectLst/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1"/>
          <a:srcRect l="4038" t="15701" r="4167" b="26189"/>
          <a:stretch>
            <a:fillRect/>
          </a:stretch>
        </p:blipFill>
        <p:spPr>
          <a:xfrm>
            <a:off x="6934475" y="4703625"/>
            <a:ext cx="1897825" cy="30212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Oval 2"/>
          <p:cNvSpPr/>
          <p:nvPr/>
        </p:nvSpPr>
        <p:spPr>
          <a:xfrm>
            <a:off x="2101215" y="2102485"/>
            <a:ext cx="936625" cy="936625"/>
          </a:xfrm>
          <a:prstGeom prst="ellipse">
            <a:avLst/>
          </a:prstGeom>
          <a:noFill/>
          <a:ln w="31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en-US">
                <a:latin typeface="Ubuntu Thin" panose="020B0304030602030204" charset="0"/>
                <a:cs typeface="Ubuntu Thin" panose="020B0304030602030204" charset="0"/>
              </a:rPr>
              <a:t>Mom</a:t>
            </a:r>
            <a:endParaRPr lang="en-US" altLang="en-US">
              <a:latin typeface="Ubuntu Thin" panose="020B0304030602030204" charset="0"/>
              <a:cs typeface="Ubuntu Thin" panose="020B0304030602030204" charset="0"/>
            </a:endParaRPr>
          </a:p>
          <a:p>
            <a:pPr algn="ctr"/>
            <a:r>
              <a:rPr lang="en-US" altLang="en-US" sz="800">
                <a:latin typeface="Ubuntu Thin" panose="020B0304030602030204" charset="0"/>
                <a:cs typeface="Ubuntu Thin" panose="020B0304030602030204" charset="0"/>
              </a:rPr>
              <a:t>(Process)</a:t>
            </a:r>
            <a:endParaRPr lang="en-US" altLang="en-US" sz="800">
              <a:latin typeface="Ubuntu Thin" panose="020B0304030602030204" charset="0"/>
              <a:cs typeface="Ubuntu Thin" panose="020B030403060203020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6106795" y="2103120"/>
            <a:ext cx="936625" cy="936625"/>
          </a:xfrm>
          <a:prstGeom prst="ellipse">
            <a:avLst/>
          </a:prstGeom>
          <a:noFill/>
          <a:ln w="31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en-US">
                <a:latin typeface="Ubuntu Thin" panose="020B0304030602030204" charset="0"/>
                <a:cs typeface="Ubuntu Thin" panose="020B0304030602030204" charset="0"/>
              </a:rPr>
              <a:t>Child</a:t>
            </a:r>
            <a:endParaRPr lang="en-US" altLang="en-US">
              <a:latin typeface="Ubuntu Thin" panose="020B0304030602030204" charset="0"/>
              <a:cs typeface="Ubuntu Thin" panose="020B0304030602030204" charset="0"/>
            </a:endParaRPr>
          </a:p>
          <a:p>
            <a:pPr algn="ctr"/>
            <a:r>
              <a:rPr lang="en-US" altLang="en-US" sz="800">
                <a:latin typeface="Ubuntu Thin" panose="020B0304030602030204" charset="0"/>
                <a:cs typeface="Ubuntu Thin" panose="020B0304030602030204" charset="0"/>
              </a:rPr>
              <a:t>(Process)</a:t>
            </a:r>
            <a:endParaRPr lang="en-US" altLang="en-US" sz="800">
              <a:latin typeface="Ubuntu Thin" panose="020B0304030602030204" charset="0"/>
              <a:cs typeface="Ubuntu Thin" panose="020B0304030602030204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95420"/>
            </a:gs>
            <a:gs pos="100000">
              <a:srgbClr val="5E2750"/>
            </a:gs>
          </a:gsLst>
          <a:lin ang="2700006" scaled="0"/>
        </a:gradFill>
        <a:effectLst/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Syscall ’kill’ (Kernel 5.4.x)</a:t>
            </a: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</p:txBody>
      </p:sp>
      <p:sp>
        <p:nvSpPr>
          <p:cNvPr id="68" name="Google Shape;68;p15"/>
          <p:cNvSpPr txBox="1"/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Clr>
                <a:srgbClr val="FFFFFF"/>
              </a:buClr>
              <a:buFont typeface="Arial" panose="02080604020202020204" pitchFamily="34" charset="0"/>
              <a:buChar char="•"/>
            </a:pP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SYSCALL_DEFINE2(kill, ...)</a:t>
            </a:r>
            <a:b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</a:br>
            <a:r>
              <a:rPr lang="en-US" altLang="en-US">
                <a:solidFill>
                  <a:schemeClr val="lt1"/>
                </a:solidFill>
                <a:latin typeface="나눔고딕" panose="020D0604000000000000" charset="-127"/>
                <a:ea typeface="나눔고딕" panose="020D0604000000000000" charset="-127"/>
                <a:cs typeface="Ubuntu Thin" panose="020B0304030602030204" charset="0"/>
                <a:sym typeface="Ubuntu" panose="020B0504030602030204"/>
              </a:rPr>
              <a:t>→</a:t>
            </a: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  kill_something_info(...)</a:t>
            </a:r>
            <a:b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</a:b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    </a:t>
            </a:r>
            <a:r>
              <a:rPr lang="en-US" altLang="en-US">
                <a:solidFill>
                  <a:schemeClr val="lt1"/>
                </a:solidFill>
                <a:latin typeface="나눔고딕" panose="020D0604000000000000" charset="-127"/>
                <a:ea typeface="나눔고딕" panose="020D0604000000000000" charset="-127"/>
                <a:cs typeface="Ubuntu Thin" panose="020B0304030602030204" charset="0"/>
                <a:sym typeface="Ubuntu" panose="020B0504030602030204"/>
              </a:rPr>
              <a:t>→</a:t>
            </a: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  kill_pid_info(...)</a:t>
            </a:r>
            <a:b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</a:b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        </a:t>
            </a:r>
            <a:r>
              <a:rPr lang="en-US" altLang="en-US">
                <a:solidFill>
                  <a:schemeClr val="lt1"/>
                </a:solidFill>
                <a:latin typeface="나눔고딕" panose="020D0604000000000000" charset="-127"/>
                <a:ea typeface="나눔고딕" panose="020D0604000000000000" charset="-127"/>
                <a:cs typeface="Ubuntu Thin" panose="020B0304030602030204" charset="0"/>
                <a:sym typeface="Ubuntu" panose="020B0504030602030204"/>
              </a:rPr>
              <a:t>→</a:t>
            </a: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  group_send_sig_info(...)</a:t>
            </a:r>
            <a:b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</a:b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            </a:t>
            </a:r>
            <a:r>
              <a:rPr lang="en-US" altLang="en-US">
                <a:solidFill>
                  <a:schemeClr val="lt1"/>
                </a:solidFill>
                <a:latin typeface="나눔고딕" panose="020D0604000000000000" charset="-127"/>
                <a:ea typeface="나눔고딕" panose="020D0604000000000000" charset="-127"/>
                <a:cs typeface="Ubuntu Thin" panose="020B0304030602030204" charset="0"/>
                <a:sym typeface="Ubuntu" panose="020B0504030602030204"/>
              </a:rPr>
              <a:t>→</a:t>
            </a: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  do_send_sig_info(...)</a:t>
            </a:r>
            <a:b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</a:b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                </a:t>
            </a:r>
            <a:r>
              <a:rPr lang="en-US" altLang="en-US">
                <a:solidFill>
                  <a:schemeClr val="lt1"/>
                </a:solidFill>
                <a:latin typeface="나눔고딕" panose="020D0604000000000000" charset="-127"/>
                <a:ea typeface="나눔고딕" panose="020D0604000000000000" charset="-127"/>
                <a:cs typeface="Ubuntu Thin" panose="020B0304030602030204" charset="0"/>
                <a:sym typeface="Ubuntu" panose="020B0504030602030204"/>
              </a:rPr>
              <a:t>→</a:t>
            </a: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  send_signal(...)</a:t>
            </a:r>
            <a:b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</a:b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                    </a:t>
            </a:r>
            <a:r>
              <a:rPr lang="en-US" altLang="en-US">
                <a:solidFill>
                  <a:schemeClr val="lt1"/>
                </a:solidFill>
                <a:latin typeface="나눔고딕" panose="020D0604000000000000" charset="-127"/>
                <a:ea typeface="나눔고딕" panose="020D0604000000000000" charset="-127"/>
                <a:cs typeface="Ubuntu Thin" panose="020B0304030602030204" charset="0"/>
                <a:sym typeface="Ubuntu" panose="020B0504030602030204"/>
              </a:rPr>
              <a:t>→</a:t>
            </a: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  __send_signal(...)   {</a:t>
            </a:r>
            <a:b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</a:b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                        </a:t>
            </a:r>
            <a:r>
              <a:rPr lang="en-US" altLang="en-US">
                <a:solidFill>
                  <a:schemeClr val="lt1"/>
                </a:solidFill>
                <a:latin typeface="나눔고딕" panose="020D0604000000000000" charset="-127"/>
                <a:ea typeface="나눔고딕" panose="020D0604000000000000" charset="-127"/>
                <a:cs typeface="Ubuntu Thin" panose="020B0304030602030204" charset="0"/>
                <a:sym typeface="Ubuntu" panose="020B0504030602030204"/>
              </a:rPr>
              <a:t>   </a:t>
            </a: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       complete_signal(...)</a:t>
            </a:r>
            <a:b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</a:b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                                   </a:t>
            </a:r>
            <a:r>
              <a:rPr lang="en-US" altLang="en-US" b="1" u="sng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/* code here */</a:t>
            </a:r>
            <a:br>
              <a:rPr lang="en-US" altLang="en-US" b="1" u="sng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</a:b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                          }</a:t>
            </a: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</p:txBody>
      </p:sp>
      <p:pic>
        <p:nvPicPr>
          <p:cNvPr id="69" name="Google Shape;69;p15"/>
          <p:cNvPicPr preferRelativeResize="0"/>
          <p:nvPr/>
        </p:nvPicPr>
        <p:blipFill rotWithShape="1">
          <a:blip r:embed="rId1"/>
          <a:srcRect l="4038" t="15701" r="4167" b="26189"/>
          <a:stretch>
            <a:fillRect/>
          </a:stretch>
        </p:blipFill>
        <p:spPr>
          <a:xfrm>
            <a:off x="6934475" y="4703625"/>
            <a:ext cx="1897825" cy="302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95420"/>
            </a:gs>
            <a:gs pos="100000">
              <a:srgbClr val="5E2750"/>
            </a:gs>
          </a:gsLst>
          <a:lin ang="2700006" scaled="0"/>
        </a:gradFill>
        <a:effectLst/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Demo</a:t>
            </a:r>
            <a:endParaRPr 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</p:txBody>
      </p:sp>
      <p:pic>
        <p:nvPicPr>
          <p:cNvPr id="101" name="Google Shape;101;p20"/>
          <p:cNvPicPr preferRelativeResize="0"/>
          <p:nvPr/>
        </p:nvPicPr>
        <p:blipFill rotWithShape="1">
          <a:blip r:embed="rId1"/>
          <a:srcRect l="4038" t="15701" r="4167" b="26189"/>
          <a:stretch>
            <a:fillRect/>
          </a:stretch>
        </p:blipFill>
        <p:spPr>
          <a:xfrm>
            <a:off x="6934475" y="4703625"/>
            <a:ext cx="1897825" cy="302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95420"/>
            </a:gs>
            <a:gs pos="100000">
              <a:srgbClr val="5E2750"/>
            </a:gs>
          </a:gsLst>
          <a:lin ang="2700006" scaled="0"/>
        </a:gradFill>
        <a:effectLst/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Thank you!</a:t>
            </a:r>
            <a:endParaRPr 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</p:txBody>
      </p:sp>
      <p:pic>
        <p:nvPicPr>
          <p:cNvPr id="101" name="Google Shape;101;p20"/>
          <p:cNvPicPr preferRelativeResize="0"/>
          <p:nvPr/>
        </p:nvPicPr>
        <p:blipFill rotWithShape="1">
          <a:blip r:embed="rId1"/>
          <a:srcRect l="4038" t="15701" r="4167" b="26189"/>
          <a:stretch>
            <a:fillRect/>
          </a:stretch>
        </p:blipFill>
        <p:spPr>
          <a:xfrm>
            <a:off x="6934475" y="4703625"/>
            <a:ext cx="1897825" cy="302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95420"/>
            </a:gs>
            <a:gs pos="100000">
              <a:srgbClr val="5E2750"/>
            </a:gs>
          </a:gsLst>
          <a:lin ang="2700006" scaled="0"/>
        </a:gradFill>
        <a:effectLst/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85" y="2144395"/>
            <a:ext cx="8520430" cy="16471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Q&amp;A</a:t>
            </a:r>
            <a:b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</a:b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 rotWithShape="1">
          <a:blip r:embed="rId1"/>
          <a:srcRect l="4038" t="15701" r="4167" b="26189"/>
          <a:stretch>
            <a:fillRect/>
          </a:stretch>
        </p:blipFill>
        <p:spPr>
          <a:xfrm>
            <a:off x="6934475" y="4703625"/>
            <a:ext cx="1897825" cy="302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95420"/>
            </a:gs>
            <a:gs pos="100000">
              <a:srgbClr val="5E2750"/>
            </a:gs>
          </a:gsLst>
          <a:lin ang="2700006" scaled="0"/>
        </a:gradFill>
        <a:effectLst/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printk!</a:t>
            </a: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</p:txBody>
      </p:sp>
      <p:pic>
        <p:nvPicPr>
          <p:cNvPr id="69" name="Google Shape;69;p15"/>
          <p:cNvPicPr preferRelativeResize="0"/>
          <p:nvPr/>
        </p:nvPicPr>
        <p:blipFill rotWithShape="1">
          <a:blip r:embed="rId1"/>
          <a:srcRect l="4038" t="15701" r="4167" b="26189"/>
          <a:stretch>
            <a:fillRect/>
          </a:stretch>
        </p:blipFill>
        <p:spPr>
          <a:xfrm>
            <a:off x="6934475" y="4703625"/>
            <a:ext cx="1897825" cy="302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650" y="2787650"/>
            <a:ext cx="4381500" cy="9220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650" y="1347470"/>
            <a:ext cx="6277610" cy="1031875"/>
          </a:xfrm>
          <a:prstGeom prst="rect">
            <a:avLst/>
          </a:prstGeom>
        </p:spPr>
      </p:pic>
      <p:sp>
        <p:nvSpPr>
          <p:cNvPr id="6" name="Rectangles 5"/>
          <p:cNvSpPr/>
          <p:nvPr/>
        </p:nvSpPr>
        <p:spPr>
          <a:xfrm>
            <a:off x="873125" y="1850390"/>
            <a:ext cx="4724400" cy="274320"/>
          </a:xfrm>
          <a:prstGeom prst="rect">
            <a:avLst/>
          </a:prstGeom>
          <a:noFill/>
          <a:ln w="127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7" name="Rectangles 6"/>
          <p:cNvSpPr/>
          <p:nvPr/>
        </p:nvSpPr>
        <p:spPr>
          <a:xfrm>
            <a:off x="961390" y="3077210"/>
            <a:ext cx="4140200" cy="350520"/>
          </a:xfrm>
          <a:prstGeom prst="rect">
            <a:avLst/>
          </a:prstGeom>
          <a:noFill/>
          <a:ln w="127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95420"/>
            </a:gs>
            <a:gs pos="100000">
              <a:srgbClr val="5E2750"/>
            </a:gs>
          </a:gsLst>
          <a:lin ang="2700006" scaled="0"/>
        </a:gradFill>
        <a:effectLst/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1"/>
          <a:srcRect l="4038" t="15701" r="4167" b="26189"/>
          <a:stretch>
            <a:fillRect/>
          </a:stretch>
        </p:blipFill>
        <p:spPr>
          <a:xfrm>
            <a:off x="6934475" y="4703625"/>
            <a:ext cx="1897825" cy="30212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Oval 2"/>
          <p:cNvSpPr/>
          <p:nvPr/>
        </p:nvSpPr>
        <p:spPr>
          <a:xfrm>
            <a:off x="2101215" y="2102485"/>
            <a:ext cx="936625" cy="936625"/>
          </a:xfrm>
          <a:prstGeom prst="ellipse">
            <a:avLst/>
          </a:prstGeom>
          <a:noFill/>
          <a:ln w="31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en-US">
                <a:latin typeface="Ubuntu Thin" panose="020B0304030602030204" charset="0"/>
                <a:cs typeface="Ubuntu Thin" panose="020B0304030602030204" charset="0"/>
              </a:rPr>
              <a:t>Mom</a:t>
            </a:r>
            <a:endParaRPr lang="en-US" altLang="en-US">
              <a:latin typeface="Ubuntu Thin" panose="020B0304030602030204" charset="0"/>
              <a:cs typeface="Ubuntu Thin" panose="020B0304030602030204" charset="0"/>
            </a:endParaRPr>
          </a:p>
          <a:p>
            <a:pPr algn="ctr"/>
            <a:r>
              <a:rPr lang="en-US" altLang="en-US" sz="800">
                <a:latin typeface="Ubuntu Thin" panose="020B0304030602030204" charset="0"/>
                <a:cs typeface="Ubuntu Thin" panose="020B0304030602030204" charset="0"/>
              </a:rPr>
              <a:t>(Process)</a:t>
            </a:r>
            <a:endParaRPr lang="en-US" altLang="en-US" sz="800">
              <a:latin typeface="Ubuntu Thin" panose="020B0304030602030204" charset="0"/>
              <a:cs typeface="Ubuntu Thin" panose="020B030403060203020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6106795" y="2103120"/>
            <a:ext cx="936625" cy="936625"/>
          </a:xfrm>
          <a:prstGeom prst="ellipse">
            <a:avLst/>
          </a:prstGeom>
          <a:noFill/>
          <a:ln w="31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en-US">
                <a:latin typeface="Ubuntu Thin" panose="020B0304030602030204" charset="0"/>
                <a:cs typeface="Ubuntu Thin" panose="020B0304030602030204" charset="0"/>
              </a:rPr>
              <a:t>Child</a:t>
            </a:r>
            <a:endParaRPr lang="en-US" altLang="en-US">
              <a:latin typeface="Ubuntu Thin" panose="020B0304030602030204" charset="0"/>
              <a:cs typeface="Ubuntu Thin" panose="020B0304030602030204" charset="0"/>
            </a:endParaRPr>
          </a:p>
          <a:p>
            <a:pPr algn="ctr"/>
            <a:r>
              <a:rPr lang="en-US" altLang="en-US" sz="800">
                <a:latin typeface="Ubuntu Thin" panose="020B0304030602030204" charset="0"/>
                <a:cs typeface="Ubuntu Thin" panose="020B0304030602030204" charset="0"/>
              </a:rPr>
              <a:t>(Process)</a:t>
            </a:r>
            <a:endParaRPr lang="en-US" altLang="en-US" sz="800">
              <a:latin typeface="Ubuntu Thin" panose="020B0304030602030204" charset="0"/>
              <a:cs typeface="Ubuntu Thin" panose="020B0304030602030204" charset="0"/>
            </a:endParaRPr>
          </a:p>
        </p:txBody>
      </p:sp>
      <p:cxnSp>
        <p:nvCxnSpPr>
          <p:cNvPr id="4" name="Straight Arrow Connector 3"/>
          <p:cNvCxnSpPr>
            <a:stCxn id="3" idx="6"/>
            <a:endCxn id="2" idx="2"/>
          </p:cNvCxnSpPr>
          <p:nvPr/>
        </p:nvCxnSpPr>
        <p:spPr>
          <a:xfrm>
            <a:off x="3037840" y="2571115"/>
            <a:ext cx="3068955" cy="635"/>
          </a:xfrm>
          <a:prstGeom prst="straightConnector1">
            <a:avLst/>
          </a:prstGeom>
          <a:ln w="63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Box 4"/>
          <p:cNvSpPr txBox="1"/>
          <p:nvPr/>
        </p:nvSpPr>
        <p:spPr>
          <a:xfrm>
            <a:off x="3759200" y="2102485"/>
            <a:ext cx="162623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en-US">
                <a:solidFill>
                  <a:schemeClr val="bg1"/>
                </a:solidFill>
                <a:latin typeface="Ubuntu Thin" panose="020B0304030602030204" charset="0"/>
                <a:cs typeface="Ubuntu Thin" panose="020B0304030602030204" charset="0"/>
              </a:rPr>
              <a:t>“Come for dinner!”</a:t>
            </a:r>
            <a:endParaRPr lang="en-US" altLang="en-US">
              <a:solidFill>
                <a:schemeClr val="bg1"/>
              </a:solidFill>
              <a:latin typeface="Ubuntu Thin" panose="020B0304030602030204" charset="0"/>
              <a:cs typeface="Ubuntu Thin" panose="020B030403060203020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95420"/>
            </a:gs>
            <a:gs pos="100000">
              <a:srgbClr val="5E2750"/>
            </a:gs>
          </a:gsLst>
          <a:lin ang="2700006" scaled="0"/>
        </a:gradFill>
        <a:effectLst/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1"/>
          <a:srcRect l="4038" t="15701" r="4167" b="26189"/>
          <a:stretch>
            <a:fillRect/>
          </a:stretch>
        </p:blipFill>
        <p:spPr>
          <a:xfrm>
            <a:off x="6934475" y="4703625"/>
            <a:ext cx="1897825" cy="30212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Oval 2"/>
          <p:cNvSpPr/>
          <p:nvPr/>
        </p:nvSpPr>
        <p:spPr>
          <a:xfrm>
            <a:off x="2101215" y="2102485"/>
            <a:ext cx="936625" cy="936625"/>
          </a:xfrm>
          <a:prstGeom prst="ellipse">
            <a:avLst/>
          </a:prstGeom>
          <a:noFill/>
          <a:ln w="31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en-US">
                <a:latin typeface="Ubuntu Thin" panose="020B0304030602030204" charset="0"/>
                <a:cs typeface="Ubuntu Thin" panose="020B0304030602030204" charset="0"/>
              </a:rPr>
              <a:t>Mom</a:t>
            </a:r>
            <a:endParaRPr lang="en-US" altLang="en-US">
              <a:latin typeface="Ubuntu Thin" panose="020B0304030602030204" charset="0"/>
              <a:cs typeface="Ubuntu Thin" panose="020B0304030602030204" charset="0"/>
            </a:endParaRPr>
          </a:p>
          <a:p>
            <a:pPr algn="ctr"/>
            <a:r>
              <a:rPr lang="en-US" altLang="en-US" sz="800">
                <a:latin typeface="Ubuntu Thin" panose="020B0304030602030204" charset="0"/>
                <a:cs typeface="Ubuntu Thin" panose="020B0304030602030204" charset="0"/>
              </a:rPr>
              <a:t>(Process)</a:t>
            </a:r>
            <a:endParaRPr lang="en-US" altLang="en-US" sz="800">
              <a:latin typeface="Ubuntu Thin" panose="020B0304030602030204" charset="0"/>
              <a:cs typeface="Ubuntu Thin" panose="020B030403060203020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6106795" y="2103120"/>
            <a:ext cx="936625" cy="936625"/>
          </a:xfrm>
          <a:prstGeom prst="ellipse">
            <a:avLst/>
          </a:prstGeom>
          <a:noFill/>
          <a:ln w="31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en-US">
                <a:latin typeface="Ubuntu Thin" panose="020B0304030602030204" charset="0"/>
                <a:cs typeface="Ubuntu Thin" panose="020B0304030602030204" charset="0"/>
              </a:rPr>
              <a:t>Child</a:t>
            </a:r>
            <a:endParaRPr lang="en-US" altLang="en-US">
              <a:latin typeface="Ubuntu Thin" panose="020B0304030602030204" charset="0"/>
              <a:cs typeface="Ubuntu Thin" panose="020B0304030602030204" charset="0"/>
            </a:endParaRPr>
          </a:p>
          <a:p>
            <a:pPr algn="ctr"/>
            <a:r>
              <a:rPr lang="en-US" altLang="en-US" sz="800">
                <a:latin typeface="Ubuntu Thin" panose="020B0304030602030204" charset="0"/>
                <a:cs typeface="Ubuntu Thin" panose="020B0304030602030204" charset="0"/>
              </a:rPr>
              <a:t>(Process)</a:t>
            </a:r>
            <a:endParaRPr lang="en-US" altLang="en-US" sz="800">
              <a:latin typeface="Ubuntu Thin" panose="020B0304030602030204" charset="0"/>
              <a:cs typeface="Ubuntu Thin" panose="020B0304030602030204" charset="0"/>
            </a:endParaRPr>
          </a:p>
        </p:txBody>
      </p:sp>
      <p:cxnSp>
        <p:nvCxnSpPr>
          <p:cNvPr id="4" name="Straight Arrow Connector 3"/>
          <p:cNvCxnSpPr>
            <a:stCxn id="3" idx="6"/>
            <a:endCxn id="2" idx="2"/>
          </p:cNvCxnSpPr>
          <p:nvPr/>
        </p:nvCxnSpPr>
        <p:spPr>
          <a:xfrm>
            <a:off x="3037840" y="2571115"/>
            <a:ext cx="3068955" cy="635"/>
          </a:xfrm>
          <a:prstGeom prst="straightConnector1">
            <a:avLst/>
          </a:prstGeom>
          <a:ln w="63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Box 4"/>
          <p:cNvSpPr txBox="1"/>
          <p:nvPr/>
        </p:nvSpPr>
        <p:spPr>
          <a:xfrm>
            <a:off x="3759200" y="2102485"/>
            <a:ext cx="162623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en-US">
                <a:solidFill>
                  <a:schemeClr val="bg1"/>
                </a:solidFill>
                <a:latin typeface="Ubuntu Thin" panose="020B0304030602030204" charset="0"/>
                <a:cs typeface="Ubuntu Thin" panose="020B0304030602030204" charset="0"/>
              </a:rPr>
              <a:t>“Come for dinner!”</a:t>
            </a:r>
            <a:endParaRPr lang="en-US" altLang="en-US">
              <a:solidFill>
                <a:schemeClr val="bg1"/>
              </a:solidFill>
              <a:latin typeface="Ubuntu Thin" panose="020B0304030602030204" charset="0"/>
              <a:cs typeface="Ubuntu Thin" panose="020B0304030602030204" charset="0"/>
            </a:endParaRPr>
          </a:p>
        </p:txBody>
      </p:sp>
      <p:sp>
        <p:nvSpPr>
          <p:cNvPr id="7" name="Rectangle 0"/>
          <p:cNvSpPr/>
          <p:nvPr/>
        </p:nvSpPr>
        <p:spPr>
          <a:xfrm>
            <a:off x="3636010" y="1982470"/>
            <a:ext cx="1872615" cy="864235"/>
          </a:xfrm>
          <a:prstGeom prst="rect">
            <a:avLst/>
          </a:prstGeom>
          <a:noFill/>
          <a:ln w="3175">
            <a:solidFill>
              <a:schemeClr val="bg1"/>
            </a:solidFill>
            <a:prstDash val="dash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6" name="Text Box 5"/>
          <p:cNvSpPr txBox="1"/>
          <p:nvPr/>
        </p:nvSpPr>
        <p:spPr>
          <a:xfrm>
            <a:off x="3957320" y="3126740"/>
            <a:ext cx="123063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en-US" sz="1200">
                <a:solidFill>
                  <a:schemeClr val="bg1"/>
                </a:solidFill>
                <a:latin typeface="Ubuntu Thin" panose="020B0304030602030204" charset="0"/>
                <a:cs typeface="Ubuntu Thin" panose="020B0304030602030204" charset="0"/>
              </a:rPr>
              <a:t>A signal to Child</a:t>
            </a:r>
            <a:endParaRPr lang="en-US" altLang="en-US" sz="1200">
              <a:solidFill>
                <a:schemeClr val="bg1"/>
              </a:solidFill>
              <a:latin typeface="Ubuntu Thin" panose="020B0304030602030204" charset="0"/>
              <a:cs typeface="Ubuntu Thin" panose="020B030403060203020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95420"/>
            </a:gs>
            <a:gs pos="100000">
              <a:srgbClr val="5E2750"/>
            </a:gs>
          </a:gsLst>
          <a:lin ang="2700006" scaled="0"/>
        </a:gradFill>
        <a:effectLst/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1"/>
          <a:srcRect l="4038" t="15701" r="4167" b="26189"/>
          <a:stretch>
            <a:fillRect/>
          </a:stretch>
        </p:blipFill>
        <p:spPr>
          <a:xfrm>
            <a:off x="6934475" y="4703625"/>
            <a:ext cx="1897825" cy="30212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Oval 2"/>
          <p:cNvSpPr/>
          <p:nvPr/>
        </p:nvSpPr>
        <p:spPr>
          <a:xfrm>
            <a:off x="2101215" y="2102485"/>
            <a:ext cx="936625" cy="936625"/>
          </a:xfrm>
          <a:prstGeom prst="ellipse">
            <a:avLst/>
          </a:prstGeom>
          <a:noFill/>
          <a:ln w="31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en-US">
                <a:latin typeface="Ubuntu Thin" panose="020B0304030602030204" charset="0"/>
                <a:cs typeface="Ubuntu Thin" panose="020B0304030602030204" charset="0"/>
              </a:rPr>
              <a:t>Mom</a:t>
            </a:r>
            <a:endParaRPr lang="en-US" altLang="en-US">
              <a:latin typeface="Ubuntu Thin" panose="020B0304030602030204" charset="0"/>
              <a:cs typeface="Ubuntu Thin" panose="020B0304030602030204" charset="0"/>
            </a:endParaRPr>
          </a:p>
          <a:p>
            <a:pPr algn="ctr"/>
            <a:r>
              <a:rPr lang="en-US" altLang="en-US" sz="800">
                <a:latin typeface="Ubuntu Thin" panose="020B0304030602030204" charset="0"/>
                <a:cs typeface="Ubuntu Thin" panose="020B0304030602030204" charset="0"/>
              </a:rPr>
              <a:t>(Process)</a:t>
            </a:r>
            <a:endParaRPr lang="en-US" altLang="en-US" sz="800">
              <a:latin typeface="Ubuntu Thin" panose="020B0304030602030204" charset="0"/>
              <a:cs typeface="Ubuntu Thin" panose="020B030403060203020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6106795" y="2103120"/>
            <a:ext cx="936625" cy="936625"/>
          </a:xfrm>
          <a:prstGeom prst="ellipse">
            <a:avLst/>
          </a:prstGeom>
          <a:noFill/>
          <a:ln w="31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en-US">
                <a:latin typeface="Ubuntu Thin" panose="020B0304030602030204" charset="0"/>
                <a:cs typeface="Ubuntu Thin" panose="020B0304030602030204" charset="0"/>
              </a:rPr>
              <a:t>Child</a:t>
            </a:r>
            <a:endParaRPr lang="en-US" altLang="en-US">
              <a:latin typeface="Ubuntu Thin" panose="020B0304030602030204" charset="0"/>
              <a:cs typeface="Ubuntu Thin" panose="020B0304030602030204" charset="0"/>
            </a:endParaRPr>
          </a:p>
          <a:p>
            <a:pPr algn="ctr"/>
            <a:r>
              <a:rPr lang="en-US" altLang="en-US" sz="800">
                <a:latin typeface="Ubuntu Thin" panose="020B0304030602030204" charset="0"/>
                <a:cs typeface="Ubuntu Thin" panose="020B0304030602030204" charset="0"/>
              </a:rPr>
              <a:t>(Process)</a:t>
            </a:r>
            <a:endParaRPr lang="en-US" altLang="en-US" sz="800">
              <a:latin typeface="Ubuntu Thin" panose="020B0304030602030204" charset="0"/>
              <a:cs typeface="Ubuntu Thin" panose="020B0304030602030204" charset="0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4194810" y="2102485"/>
            <a:ext cx="75438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en-US">
                <a:solidFill>
                  <a:schemeClr val="bg1"/>
                </a:solidFill>
                <a:latin typeface="Ubuntu Thin" panose="020B0304030602030204" charset="0"/>
                <a:cs typeface="Ubuntu Thin" panose="020B0304030602030204" charset="0"/>
              </a:rPr>
              <a:t>“Okay!”</a:t>
            </a:r>
            <a:endParaRPr lang="en-US" altLang="en-US">
              <a:solidFill>
                <a:schemeClr val="bg1"/>
              </a:solidFill>
              <a:latin typeface="Ubuntu Thin" panose="020B0304030602030204" charset="0"/>
              <a:cs typeface="Ubuntu Thin" panose="020B0304030602030204" charset="0"/>
            </a:endParaRPr>
          </a:p>
        </p:txBody>
      </p:sp>
      <p:sp>
        <p:nvSpPr>
          <p:cNvPr id="4" name="Rectangle 0"/>
          <p:cNvSpPr/>
          <p:nvPr/>
        </p:nvSpPr>
        <p:spPr>
          <a:xfrm>
            <a:off x="3636010" y="1982470"/>
            <a:ext cx="1872615" cy="864235"/>
          </a:xfrm>
          <a:prstGeom prst="rect">
            <a:avLst/>
          </a:prstGeom>
          <a:noFill/>
          <a:ln w="3175">
            <a:solidFill>
              <a:schemeClr val="bg1"/>
            </a:solidFill>
            <a:prstDash val="dash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6" name="Text Box 5"/>
          <p:cNvSpPr txBox="1"/>
          <p:nvPr/>
        </p:nvSpPr>
        <p:spPr>
          <a:xfrm>
            <a:off x="3846830" y="3120390"/>
            <a:ext cx="1450975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en-US" sz="1200">
                <a:solidFill>
                  <a:schemeClr val="bg1"/>
                </a:solidFill>
                <a:latin typeface="Ubuntu Thin" panose="020B0304030602030204" charset="0"/>
                <a:cs typeface="Ubuntu Thin" panose="020B0304030602030204" charset="0"/>
              </a:rPr>
              <a:t>Response* to Mom</a:t>
            </a:r>
            <a:endParaRPr lang="en-US" altLang="en-US" sz="1200">
              <a:solidFill>
                <a:schemeClr val="bg1"/>
              </a:solidFill>
              <a:latin typeface="Ubuntu Thin" panose="020B0304030602030204" charset="0"/>
              <a:cs typeface="Ubuntu Thin" panose="020B0304030602030204" charset="0"/>
            </a:endParaRPr>
          </a:p>
        </p:txBody>
      </p:sp>
      <p:cxnSp>
        <p:nvCxnSpPr>
          <p:cNvPr id="7" name="Straight Arrow Connector 6"/>
          <p:cNvCxnSpPr>
            <a:stCxn id="2" idx="2"/>
          </p:cNvCxnSpPr>
          <p:nvPr/>
        </p:nvCxnSpPr>
        <p:spPr>
          <a:xfrm flipH="1">
            <a:off x="3347720" y="2571750"/>
            <a:ext cx="2759075" cy="0"/>
          </a:xfrm>
          <a:prstGeom prst="straightConnector1">
            <a:avLst/>
          </a:prstGeom>
          <a:ln w="63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95420"/>
            </a:gs>
            <a:gs pos="100000">
              <a:srgbClr val="5E2750"/>
            </a:gs>
          </a:gsLst>
          <a:lin ang="2700006" scaled="0"/>
        </a:gradFill>
        <a:effectLst/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85" y="2144395"/>
            <a:ext cx="8520430" cy="16471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>
                <a:noFill/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Real world    </a:t>
            </a:r>
            <a:r>
              <a:rPr lang="en-US" altLang="en-US" sz="8800">
                <a:noFill/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AIN’T</a:t>
            </a:r>
            <a:r>
              <a:rPr lang="en-US" altLang="en-US">
                <a:noFill/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    </a:t>
            </a: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“</a:t>
            </a: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looks good</a:t>
            </a: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!”</a:t>
            </a:r>
            <a:b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</a:b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 rotWithShape="1">
          <a:blip r:embed="rId1"/>
          <a:srcRect l="4038" t="15701" r="4167" b="26189"/>
          <a:stretch>
            <a:fillRect/>
          </a:stretch>
        </p:blipFill>
        <p:spPr>
          <a:xfrm>
            <a:off x="6934475" y="4703625"/>
            <a:ext cx="1897825" cy="302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95420"/>
            </a:gs>
            <a:gs pos="100000">
              <a:srgbClr val="5E2750"/>
            </a:gs>
          </a:gsLst>
          <a:lin ang="2700006" scaled="0"/>
        </a:gradFill>
        <a:effectLst/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85" y="2144395"/>
            <a:ext cx="8520430" cy="16471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Real world    </a:t>
            </a:r>
            <a:r>
              <a:rPr lang="en-US" altLang="en-US" sz="8800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AIN’T</a:t>
            </a:r>
            <a: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  <a:t>    “looks good!”</a:t>
            </a:r>
            <a:br>
              <a:rPr lang="en-US" altLang="en-US">
                <a:solidFill>
                  <a:schemeClr val="lt1"/>
                </a:solidFill>
                <a:latin typeface="Ubuntu Thin" panose="020B0304030602030204" charset="0"/>
                <a:ea typeface="Ubuntu" panose="020B0504030602030204"/>
                <a:cs typeface="Ubuntu Thin" panose="020B0304030602030204" charset="0"/>
                <a:sym typeface="Ubuntu" panose="020B0504030602030204"/>
              </a:rPr>
            </a:br>
            <a:endParaRPr lang="en-US" altLang="en-US">
              <a:solidFill>
                <a:schemeClr val="lt1"/>
              </a:solidFill>
              <a:latin typeface="Ubuntu Thin" panose="020B0304030602030204" charset="0"/>
              <a:ea typeface="Ubuntu" panose="020B0504030602030204"/>
              <a:cs typeface="Ubuntu Thin" panose="020B0304030602030204" charset="0"/>
              <a:sym typeface="Ubuntu" panose="020B0504030602030204"/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 rotWithShape="1">
          <a:blip r:embed="rId1"/>
          <a:srcRect l="4038" t="15701" r="4167" b="26189"/>
          <a:stretch>
            <a:fillRect/>
          </a:stretch>
        </p:blipFill>
        <p:spPr>
          <a:xfrm>
            <a:off x="6934475" y="4703625"/>
            <a:ext cx="1897825" cy="302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2717</Words>
  <Application>WPS Presentation</Application>
  <PresentationFormat/>
  <Paragraphs>268</Paragraphs>
  <Slides>44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44</vt:i4>
      </vt:variant>
    </vt:vector>
  </HeadingPairs>
  <TitlesOfParts>
    <vt:vector size="60" baseType="lpstr">
      <vt:lpstr>Arial</vt:lpstr>
      <vt:lpstr>SimSun</vt:lpstr>
      <vt:lpstr>Wingdings</vt:lpstr>
      <vt:lpstr>Arial</vt:lpstr>
      <vt:lpstr>DejaVu Sans</vt:lpstr>
      <vt:lpstr>Ubuntu Thin</vt:lpstr>
      <vt:lpstr>Ubuntu</vt:lpstr>
      <vt:lpstr>Ubuntu</vt:lpstr>
      <vt:lpstr>나눔고딕</vt:lpstr>
      <vt:lpstr>Microsoft YaHei</vt:lpstr>
      <vt:lpstr>文泉驿正黑</vt:lpstr>
      <vt:lpstr>Arial Unicode MS</vt:lpstr>
      <vt:lpstr>BatangChe</vt:lpstr>
      <vt:lpstr>Montserrat Thin</vt:lpstr>
      <vt:lpstr>OpenSymbol</vt:lpstr>
      <vt:lpstr>Simple Light</vt:lpstr>
      <vt:lpstr>Who ‘kill’ed my processes?</vt:lpstr>
      <vt:lpstr>Who am I?</vt:lpstr>
      <vt:lpstr>Signal </vt:lpstr>
      <vt:lpstr>PowerPoint 演示文稿</vt:lpstr>
      <vt:lpstr>PowerPoint 演示文稿</vt:lpstr>
      <vt:lpstr>PowerPoint 演示文稿</vt:lpstr>
      <vt:lpstr>PowerPoint 演示文稿</vt:lpstr>
      <vt:lpstr>Real world    AIN’T    “looks good!” </vt:lpstr>
      <vt:lpstr>Real world    AIN’T    “looks good!” </vt:lpstr>
      <vt:lpstr>PowerPoint 演示文稿</vt:lpstr>
      <vt:lpstr>We have to survive </vt:lpstr>
      <vt:lpstr>We have to survive but how?</vt:lpstr>
      <vt:lpstr>Some helpers </vt:lpstr>
      <vt:lpstr>The helpers are</vt:lpstr>
      <vt:lpstr>The helpers are</vt:lpstr>
      <vt:lpstr>The helpers are</vt:lpstr>
      <vt:lpstr>The helpers are</vt:lpstr>
      <vt:lpstr>What if this [dummmy] happenes at booting?</vt:lpstr>
      <vt:lpstr>What if this [dummmy] happenes at booting?</vt:lpstr>
      <vt:lpstr>What if this [dummmy] happens at booting?</vt:lpstr>
      <vt:lpstr>Oops!</vt:lpstr>
      <vt:lpstr>Oops!</vt:lpstr>
      <vt:lpstr>Oops!</vt:lpstr>
      <vt:lpstr>Oops!</vt:lpstr>
      <vt:lpstr>Such a headache!</vt:lpstr>
      <vt:lpstr>Focus on REAL problem!</vt:lpstr>
      <vt:lpstr>What about at ‘Kernel’?</vt:lpstr>
      <vt:lpstr>PowerPoint 演示文稿</vt:lpstr>
      <vt:lpstr>PowerPoint 演示文稿</vt:lpstr>
      <vt:lpstr>PowerPoint 演示文稿</vt:lpstr>
      <vt:lpstr>PowerPoint 演示文稿</vt:lpstr>
      <vt:lpstr>Stage 3, Why?</vt:lpstr>
      <vt:lpstr>Stage 3, Why?</vt:lpstr>
      <vt:lpstr>Stage 3, Why?</vt:lpstr>
      <vt:lpstr>Stage 3, Why?</vt:lpstr>
      <vt:lpstr>Stage 3, How?</vt:lpstr>
      <vt:lpstr>Stage 3, How?</vt:lpstr>
      <vt:lpstr>Stage 3, How?</vt:lpstr>
      <vt:lpstr>Simple Patch</vt:lpstr>
      <vt:lpstr>Syscall ’kill’ (Kernel 5.4.x)</vt:lpstr>
      <vt:lpstr>Demo</vt:lpstr>
      <vt:lpstr>Thank you!</vt:lpstr>
      <vt:lpstr>Q&amp;A </vt:lpstr>
      <vt:lpstr>printk!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‘kill’ed my processes</dc:title>
  <dc:creator/>
  <cp:lastModifiedBy>thomas</cp:lastModifiedBy>
  <cp:revision>223</cp:revision>
  <dcterms:created xsi:type="dcterms:W3CDTF">2021-08-27T12:59:28Z</dcterms:created>
  <dcterms:modified xsi:type="dcterms:W3CDTF">2021-08-27T12:59:28Z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1033-11.1.0.10702</vt:lpwstr>
  </property>
</Properties>
</file>